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61"/>
  </p:notesMasterIdLst>
  <p:handoutMasterIdLst>
    <p:handoutMasterId r:id="rId62"/>
  </p:handoutMasterIdLst>
  <p:sldIdLst>
    <p:sldId id="400" r:id="rId5"/>
    <p:sldId id="433" r:id="rId6"/>
    <p:sldId id="501" r:id="rId7"/>
    <p:sldId id="502" r:id="rId8"/>
    <p:sldId id="504" r:id="rId9"/>
    <p:sldId id="549" r:id="rId10"/>
    <p:sldId id="536" r:id="rId11"/>
    <p:sldId id="537" r:id="rId12"/>
    <p:sldId id="503" r:id="rId13"/>
    <p:sldId id="515" r:id="rId14"/>
    <p:sldId id="505" r:id="rId15"/>
    <p:sldId id="451" r:id="rId16"/>
    <p:sldId id="405" r:id="rId17"/>
    <p:sldId id="493" r:id="rId18"/>
    <p:sldId id="464" r:id="rId19"/>
    <p:sldId id="472" r:id="rId20"/>
    <p:sldId id="467" r:id="rId21"/>
    <p:sldId id="509" r:id="rId22"/>
    <p:sldId id="496" r:id="rId23"/>
    <p:sldId id="550" r:id="rId24"/>
    <p:sldId id="551" r:id="rId25"/>
    <p:sldId id="552" r:id="rId26"/>
    <p:sldId id="491" r:id="rId27"/>
    <p:sldId id="443" r:id="rId28"/>
    <p:sldId id="445" r:id="rId29"/>
    <p:sldId id="516" r:id="rId30"/>
    <p:sldId id="510" r:id="rId31"/>
    <p:sldId id="477" r:id="rId32"/>
    <p:sldId id="479" r:id="rId33"/>
    <p:sldId id="519" r:id="rId34"/>
    <p:sldId id="527" r:id="rId35"/>
    <p:sldId id="528" r:id="rId36"/>
    <p:sldId id="529" r:id="rId37"/>
    <p:sldId id="553" r:id="rId38"/>
    <p:sldId id="530" r:id="rId39"/>
    <p:sldId id="531" r:id="rId40"/>
    <p:sldId id="532" r:id="rId41"/>
    <p:sldId id="533" r:id="rId42"/>
    <p:sldId id="534" r:id="rId43"/>
    <p:sldId id="540" r:id="rId44"/>
    <p:sldId id="539" r:id="rId45"/>
    <p:sldId id="538" r:id="rId46"/>
    <p:sldId id="541" r:id="rId47"/>
    <p:sldId id="542" r:id="rId48"/>
    <p:sldId id="543" r:id="rId49"/>
    <p:sldId id="544" r:id="rId50"/>
    <p:sldId id="545" r:id="rId51"/>
    <p:sldId id="546" r:id="rId52"/>
    <p:sldId id="547" r:id="rId53"/>
    <p:sldId id="535" r:id="rId54"/>
    <p:sldId id="511" r:id="rId55"/>
    <p:sldId id="512" r:id="rId56"/>
    <p:sldId id="513" r:id="rId57"/>
    <p:sldId id="507" r:id="rId58"/>
    <p:sldId id="548" r:id="rId59"/>
    <p:sldId id="432" r:id="rId60"/>
  </p:sldIdLst>
  <p:sldSz cx="12188825" cy="6858000"/>
  <p:notesSz cx="6858000" cy="9296400"/>
  <p:custDataLst>
    <p:tags r:id="rId63"/>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074" autoAdjust="0"/>
    <p:restoredTop sz="80380" autoAdjust="0"/>
  </p:normalViewPr>
  <p:slideViewPr>
    <p:cSldViewPr snapToGrid="0">
      <p:cViewPr varScale="1">
        <p:scale>
          <a:sx n="61" d="100"/>
          <a:sy n="61" d="100"/>
        </p:scale>
        <p:origin x="84" y="150"/>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78" d="100"/>
        <a:sy n="78" d="100"/>
      </p:scale>
      <p:origin x="0" y="0"/>
    </p:cViewPr>
  </p:sorterViewPr>
  <p:notesViewPr>
    <p:cSldViewPr snapToGrid="0" showGuides="1">
      <p:cViewPr varScale="1">
        <p:scale>
          <a:sx n="55" d="100"/>
          <a:sy n="55" d="100"/>
        </p:scale>
        <p:origin x="-251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73849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64597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150887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Collective intelligence and predictive analysis is where big data is going next</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By now, the</a:t>
            </a:r>
            <a:r>
              <a:rPr lang="en-US" sz="1600" kern="1200" baseline="0" dirty="0" smtClean="0">
                <a:solidFill>
                  <a:schemeClr val="tx1"/>
                </a:solidFill>
                <a:effectLst/>
                <a:latin typeface="Segoe UI" pitchFamily="34" charset="0"/>
                <a:ea typeface="+mn-ea"/>
                <a:cs typeface="+mn-cs"/>
              </a:rPr>
              <a:t> big data industry already begun to understand how to store data at a large scale.  However, predictive analysis of the data we store is the next difficult problem to tackle.  Once again, the 4Vs of big data do not make this easier.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 using machine learning and parallel algorithms.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96078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505572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359877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Non-blocking:</a:t>
            </a:r>
            <a:r>
              <a:rPr lang="en-US" baseline="0" dirty="0" smtClean="0"/>
              <a:t> have enough switch capacity such that we leverage full interconnect</a:t>
            </a:r>
            <a:endParaRPr lang="en-US" dirty="0"/>
          </a:p>
        </p:txBody>
      </p:sp>
      <p:sp>
        <p:nvSpPr>
          <p:cNvPr id="4" name="Slide Number Placeholder 3"/>
          <p:cNvSpPr>
            <a:spLocks noGrp="1"/>
          </p:cNvSpPr>
          <p:nvPr>
            <p:ph type="sldNum" sz="quarter" idx="10"/>
          </p:nvPr>
        </p:nvSpPr>
        <p:spPr/>
        <p:txBody>
          <a:bodyPr/>
          <a:lstStyle/>
          <a:p>
            <a:fld id="{F10E98A4-C09D-49BF-8A57-76EAFC6D5DFD}" type="slidenum">
              <a:rPr lang="en-US" smtClean="0"/>
              <a:t>23</a:t>
            </a:fld>
            <a:endParaRPr lang="en-US"/>
          </a:p>
        </p:txBody>
      </p:sp>
    </p:spTree>
    <p:extLst>
      <p:ext uri="{BB962C8B-B14F-4D97-AF65-F5344CB8AC3E}">
        <p14:creationId xmlns:p14="http://schemas.microsoft.com/office/powerpoint/2010/main" val="1073707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39757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25</a:t>
            </a:fld>
            <a:endParaRPr lang="en-US"/>
          </a:p>
        </p:txBody>
      </p:sp>
    </p:spTree>
    <p:extLst>
      <p:ext uri="{BB962C8B-B14F-4D97-AF65-F5344CB8AC3E}">
        <p14:creationId xmlns:p14="http://schemas.microsoft.com/office/powerpoint/2010/main" val="125903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Big data and why it is important</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Know</a:t>
            </a:r>
            <a:r>
              <a:rPr lang="en-US" sz="1600" kern="1200" baseline="0" dirty="0" smtClean="0">
                <a:solidFill>
                  <a:schemeClr val="tx1"/>
                </a:solidFill>
                <a:effectLst/>
                <a:latin typeface="Segoe UI" pitchFamily="34" charset="0"/>
                <a:ea typeface="+mn-ea"/>
                <a:cs typeface="+mn-cs"/>
              </a:rPr>
              <a:t> the basics of Hadoop architecture and use scenarios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Learn the different programming options</a:t>
            </a:r>
          </a:p>
          <a:p>
            <a:pPr marL="0" lvl="0" indent="0">
              <a:buFont typeface="Arial" pitchFamily="34" charset="0"/>
              <a:buNone/>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WPC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932141-20D1-4170-9FA8-E20C47B82E0B}" type="datetime1">
              <a:rPr lang="en-US" smtClean="0">
                <a:solidFill>
                  <a:prstClr val="black"/>
                </a:solidFill>
              </a:rPr>
              <a:pPr/>
              <a:t>10/11/2013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46178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Front page of the</a:t>
            </a:r>
            <a:r>
              <a:rPr lang="en-US" baseline="0" dirty="0" smtClean="0"/>
              <a:t> Live Demo Site</a:t>
            </a:r>
            <a:r>
              <a:rPr lang="en-US" dirty="0" smtClean="0"/>
              <a:t>.</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29</a:t>
            </a:fld>
            <a:endParaRPr lang="en-US"/>
          </a:p>
        </p:txBody>
      </p:sp>
    </p:spTree>
    <p:extLst>
      <p:ext uri="{BB962C8B-B14F-4D97-AF65-F5344CB8AC3E}">
        <p14:creationId xmlns:p14="http://schemas.microsoft.com/office/powerpoint/2010/main" val="2683291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a:t>
            </a:r>
            <a:r>
              <a:rPr lang="en-US" baseline="0" dirty="0" smtClean="0"/>
              <a:t> a Windows Azure HPC deployment.   You have an azure front end node, and an optional head node, that hosts the Windows Azure </a:t>
            </a:r>
            <a:r>
              <a:rPr lang="en-US" baseline="0" dirty="0" err="1" smtClean="0"/>
              <a:t>scheuder</a:t>
            </a:r>
            <a:r>
              <a:rPr lang="en-US" baseline="0" dirty="0" smtClean="0"/>
              <a:t>.  You can have as many compute node as you like.   There’s also a </a:t>
            </a:r>
            <a:r>
              <a:rPr lang="en-US" baseline="0" dirty="0" err="1" smtClean="0"/>
              <a:t>sql</a:t>
            </a:r>
            <a:r>
              <a:rPr lang="en-US" baseline="0" dirty="0" smtClean="0"/>
              <a:t> azure database that gets deployed to keep track of information about the cluster.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08684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the services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31</a:t>
            </a:fld>
            <a:endParaRPr lang="en-US"/>
          </a:p>
        </p:txBody>
      </p:sp>
    </p:spTree>
    <p:extLst>
      <p:ext uri="{BB962C8B-B14F-4D97-AF65-F5344CB8AC3E}">
        <p14:creationId xmlns:p14="http://schemas.microsoft.com/office/powerpoint/2010/main" val="740182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 board shows that the Compute Node’s CPU has been running at close to 100%.</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32</a:t>
            </a:fld>
            <a:endParaRPr lang="en-US"/>
          </a:p>
        </p:txBody>
      </p:sp>
    </p:spTree>
    <p:extLst>
      <p:ext uri="{BB962C8B-B14F-4D97-AF65-F5344CB8AC3E}">
        <p14:creationId xmlns:p14="http://schemas.microsoft.com/office/powerpoint/2010/main" val="211145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scale the compute resources horizontally by adding the number of X-Large </a:t>
            </a:r>
            <a:r>
              <a:rPr lang="en-US" baseline="0" dirty="0" err="1" smtClean="0"/>
              <a:t>ComputeNode</a:t>
            </a:r>
            <a:r>
              <a:rPr lang="en-US" baseline="0" dirty="0" smtClean="0"/>
              <a:t> instances.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33</a:t>
            </a:fld>
            <a:endParaRPr lang="en-US"/>
          </a:p>
        </p:txBody>
      </p:sp>
    </p:spTree>
    <p:extLst>
      <p:ext uri="{BB962C8B-B14F-4D97-AF65-F5344CB8AC3E}">
        <p14:creationId xmlns:p14="http://schemas.microsoft.com/office/powerpoint/2010/main" val="2833749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Instance</a:t>
            </a:r>
            <a:r>
              <a:rPr lang="en-US" baseline="0" dirty="0" smtClean="0"/>
              <a:t> page shows that there are 3 types of instances in the Windows Azure HPC Scheduler.</a:t>
            </a:r>
          </a:p>
          <a:p>
            <a:pPr marL="171450" indent="-171450">
              <a:buFont typeface="Arial" panose="020B0604020202020204" pitchFamily="34" charset="0"/>
              <a:buChar char="•"/>
            </a:pPr>
            <a:r>
              <a:rPr lang="en-US" baseline="0" dirty="0" err="1" smtClean="0"/>
              <a:t>HeadNode</a:t>
            </a:r>
            <a:r>
              <a:rPr lang="en-US" baseline="0" dirty="0" smtClean="0"/>
              <a:t> which controls the cluster. </a:t>
            </a:r>
          </a:p>
          <a:p>
            <a:pPr marL="171450" indent="-171450">
              <a:buFont typeface="Arial" panose="020B0604020202020204" pitchFamily="34" charset="0"/>
              <a:buChar char="•"/>
            </a:pPr>
            <a:r>
              <a:rPr lang="en-US" baseline="0" dirty="0" smtClean="0"/>
              <a:t>A </a:t>
            </a:r>
            <a:r>
              <a:rPr lang="en-US" baseline="0" dirty="0" err="1" smtClean="0"/>
              <a:t>FrontEnd</a:t>
            </a:r>
            <a:r>
              <a:rPr lang="en-US" baseline="0" dirty="0" smtClean="0"/>
              <a:t> Web role which hosts the MVC website.</a:t>
            </a:r>
          </a:p>
          <a:p>
            <a:pPr marL="171450" indent="-171450">
              <a:buFont typeface="Arial" panose="020B0604020202020204" pitchFamily="34" charset="0"/>
              <a:buChar char="•"/>
            </a:pPr>
            <a:r>
              <a:rPr lang="en-US" baseline="0" dirty="0" smtClean="0"/>
              <a:t>Extra Large Compute Nodes which can scale to meet computing needs.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35</a:t>
            </a:fld>
            <a:endParaRPr lang="en-US"/>
          </a:p>
        </p:txBody>
      </p:sp>
    </p:spTree>
    <p:extLst>
      <p:ext uri="{BB962C8B-B14F-4D97-AF65-F5344CB8AC3E}">
        <p14:creationId xmlns:p14="http://schemas.microsoft.com/office/powerpoint/2010/main" val="166500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showing CPU running at 100%</a:t>
            </a:r>
            <a:r>
              <a:rPr lang="en-US" baseline="0" dirty="0" smtClean="0"/>
              <a:t> https://weatherservice.cloudapp.net/HeatMapPage.aspx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36</a:t>
            </a:fld>
            <a:endParaRPr lang="en-US"/>
          </a:p>
        </p:txBody>
      </p:sp>
    </p:spTree>
    <p:extLst>
      <p:ext uri="{BB962C8B-B14F-4D97-AF65-F5344CB8AC3E}">
        <p14:creationId xmlns:p14="http://schemas.microsoft.com/office/powerpoint/2010/main" val="2199808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http://blogs.msdn.com/b/hpctrekker/archive/2013/04/09/data-science-in-a-box-using-ipython-creating-a-linux-vm-on-windows-azure-1-4.aspx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5900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417324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572979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740" indent="-236740" defTabSz="946923">
              <a:lnSpc>
                <a:spcPct val="90000"/>
              </a:lnSpc>
              <a:spcBef>
                <a:spcPct val="20000"/>
              </a:spcBef>
              <a:buFont typeface="Arial" pitchFamily="34" charset="0"/>
              <a:buChar char="•"/>
              <a:defRPr/>
            </a:pPr>
            <a:r>
              <a:rPr lang="en-US" dirty="0">
                <a:solidFill>
                  <a:schemeClr val="bg1"/>
                </a:solidFill>
                <a:latin typeface="Segoe UI Light" pitchFamily="34" charset="0"/>
              </a:rPr>
              <a:t>Evapotranspiration (ET) is the release of water to the atmosphere by evaporation from open water bodies and transpiration, or evaporation through plant membranes, by plants. </a:t>
            </a:r>
          </a:p>
          <a:p>
            <a:pPr marL="236740" indent="-236740" defTabSz="946923">
              <a:lnSpc>
                <a:spcPct val="90000"/>
              </a:lnSpc>
              <a:spcBef>
                <a:spcPts val="1864"/>
              </a:spcBef>
              <a:buFont typeface="Arial" pitchFamily="34" charset="0"/>
              <a:buChar char="•"/>
              <a:defRPr/>
            </a:pPr>
            <a:r>
              <a:rPr lang="en-US" dirty="0">
                <a:solidFill>
                  <a:schemeClr val="bg1"/>
                </a:solidFill>
                <a:latin typeface="Segoe UI Light" pitchFamily="34" charset="0"/>
              </a:rPr>
              <a:t>Climate change isn’t just about a change in temperature, it’s also about a change in the water balance and hence water supply which is critical to human activity. </a:t>
            </a:r>
          </a:p>
          <a:p>
            <a:endParaRPr lang="en-US" dirty="0"/>
          </a:p>
        </p:txBody>
      </p:sp>
      <p:sp>
        <p:nvSpPr>
          <p:cNvPr id="4" name="Slide Number Placeholder 3"/>
          <p:cNvSpPr>
            <a:spLocks noGrp="1"/>
          </p:cNvSpPr>
          <p:nvPr>
            <p:ph type="sldNum" sz="quarter" idx="10"/>
          </p:nvPr>
        </p:nvSpPr>
        <p:spPr/>
        <p:txBody>
          <a:bodyPr/>
          <a:lstStyle/>
          <a:p>
            <a:fld id="{D2B0B25B-F00A-41A0-A21F-A7B3CE584206}" type="slidenum">
              <a:rPr lang="en-US" smtClean="0"/>
              <a:t>53</a:t>
            </a:fld>
            <a:endParaRPr lang="en-US"/>
          </a:p>
        </p:txBody>
      </p:sp>
    </p:spTree>
    <p:extLst>
      <p:ext uri="{BB962C8B-B14F-4D97-AF65-F5344CB8AC3E}">
        <p14:creationId xmlns:p14="http://schemas.microsoft.com/office/powerpoint/2010/main" val="170660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63738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41396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0780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6414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16073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F9B987-E33B-42DF-BA13-6F28DA6CA565}" type="slidenum">
              <a:rPr lang="en-US" smtClean="0">
                <a:solidFill>
                  <a:prstClr val="black"/>
                </a:solidFill>
              </a:rPr>
              <a:pPr/>
              <a:t>10</a:t>
            </a:fld>
            <a:endParaRPr lang="en-US">
              <a:solidFill>
                <a:prstClr val="black"/>
              </a:solidFill>
            </a:endParaRPr>
          </a:p>
        </p:txBody>
      </p:sp>
      <p:sp>
        <p:nvSpPr>
          <p:cNvPr id="5" name="Date Placeholder 4"/>
          <p:cNvSpPr>
            <a:spLocks noGrp="1"/>
          </p:cNvSpPr>
          <p:nvPr>
            <p:ph type="dt" idx="11"/>
          </p:nvPr>
        </p:nvSpPr>
        <p:spPr/>
        <p:txBody>
          <a:bodyPr/>
          <a:lstStyle/>
          <a:p>
            <a:fld id="{7BAA6F5B-FC96-4B92-8A48-7AA88DAAE5F7}" type="datetime1">
              <a:rPr lang="en-US" smtClean="0">
                <a:solidFill>
                  <a:prstClr val="black"/>
                </a:solidFill>
              </a:rPr>
              <a:pPr/>
              <a:t>10/11/2013</a:t>
            </a:fld>
            <a:endParaRPr lang="en-US">
              <a:solidFill>
                <a:prstClr val="black"/>
              </a:solidFill>
            </a:endParaRPr>
          </a:p>
        </p:txBody>
      </p:sp>
    </p:spTree>
    <p:extLst>
      <p:ext uri="{BB962C8B-B14F-4D97-AF65-F5344CB8AC3E}">
        <p14:creationId xmlns:p14="http://schemas.microsoft.com/office/powerpoint/2010/main" val="3723943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114886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xml"/><Relationship Id="rId7" Type="http://schemas.microsoft.com/office/2007/relationships/hdphoto" Target="../media/hdphoto1.wdp"/><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7.xml"/><Relationship Id="rId7" Type="http://schemas.microsoft.com/office/2007/relationships/hdphoto" Target="../media/hdphoto1.wdp"/><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 Id="rId9"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6.jpg"/><Relationship Id="rId5" Type="http://schemas.openxmlformats.org/officeDocument/2006/relationships/slideMaster" Target="../slideMasters/slideMaster1.xml"/><Relationship Id="rId4" Type="http://schemas.openxmlformats.org/officeDocument/2006/relationships/tags" Target="../tags/tag20.xml"/><Relationship Id="rId9"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Master" Target="../slideMasters/slideMaster1.xml"/><Relationship Id="rId7" Type="http://schemas.openxmlformats.org/officeDocument/2006/relationships/oleObject" Target="../embeddings/oleObject3.bin"/><Relationship Id="rId2" Type="http://schemas.openxmlformats.org/officeDocument/2006/relationships/tags" Target="../tags/tag5.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8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5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7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2"/>
            <a:ext cx="11652805"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669949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7962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31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3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4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1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63"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8" r:id="rId5"/>
    <p:sldLayoutId id="2147483759" r:id="rId6"/>
    <p:sldLayoutId id="2147483760" r:id="rId7"/>
    <p:sldLayoutId id="2147483761" r:id="rId8"/>
    <p:sldLayoutId id="2147483763" r:id="rId9"/>
    <p:sldLayoutId id="2147483766" r:id="rId10"/>
    <p:sldLayoutId id="2147483767" r:id="rId11"/>
    <p:sldLayoutId id="2147483774" r:id="rId12"/>
    <p:sldLayoutId id="2147483775"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wmf"/><Relationship Id="rId18" Type="http://schemas.openxmlformats.org/officeDocument/2006/relationships/image" Target="../media/image35.png"/><Relationship Id="rId3" Type="http://schemas.openxmlformats.org/officeDocument/2006/relationships/image" Target="../media/image23.png"/><Relationship Id="rId21" Type="http://schemas.microsoft.com/office/2007/relationships/hdphoto" Target="../media/hdphoto14.wdp"/><Relationship Id="rId7" Type="http://schemas.openxmlformats.org/officeDocument/2006/relationships/image" Target="../media/image27.wmf"/><Relationship Id="rId12" Type="http://schemas.openxmlformats.org/officeDocument/2006/relationships/image" Target="../media/image30.png"/><Relationship Id="rId17" Type="http://schemas.microsoft.com/office/2007/relationships/hdphoto" Target="../media/hdphoto12.wdp"/><Relationship Id="rId2" Type="http://schemas.openxmlformats.org/officeDocument/2006/relationships/notesSlide" Target="../notesSlides/notesSlide12.xml"/><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6.png"/><Relationship Id="rId11" Type="http://schemas.microsoft.com/office/2007/relationships/hdphoto" Target="../media/hdphoto11.wdp"/><Relationship Id="rId5" Type="http://schemas.openxmlformats.org/officeDocument/2006/relationships/image" Target="../media/image25.wmf"/><Relationship Id="rId15" Type="http://schemas.openxmlformats.org/officeDocument/2006/relationships/image" Target="../media/image33.jpeg"/><Relationship Id="rId10" Type="http://schemas.openxmlformats.org/officeDocument/2006/relationships/image" Target="../media/image29.jpeg"/><Relationship Id="rId19" Type="http://schemas.microsoft.com/office/2007/relationships/hdphoto" Target="../media/hdphoto13.wdp"/><Relationship Id="rId4" Type="http://schemas.openxmlformats.org/officeDocument/2006/relationships/image" Target="../media/image24.wmf"/><Relationship Id="rId9" Type="http://schemas.microsoft.com/office/2007/relationships/hdphoto" Target="../media/hdphoto10.wdp"/><Relationship Id="rId1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www.windowsazure.com/en-us/develop/nodejs/how-to-guides/command-line-tools/" TargetMode="Externa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hyperlink" Target="http://weatherservice.cloudapp.net/" TargetMode="External"/><Relationship Id="rId4" Type="http://schemas.openxmlformats.org/officeDocument/2006/relationships/hyperlink" Target="http://aka.ms/oljnt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weatherservice.cloudapp.ne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slideLayout" Target="../slideLayouts/slideLayout5.xml"/><Relationship Id="rId18" Type="http://schemas.openxmlformats.org/officeDocument/2006/relationships/image" Target="../media/image52.emf"/><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51.png"/><Relationship Id="rId2" Type="http://schemas.openxmlformats.org/officeDocument/2006/relationships/tags" Target="../tags/tag21.xml"/><Relationship Id="rId16" Type="http://schemas.openxmlformats.org/officeDocument/2006/relationships/image" Target="../media/image1.emf"/><Relationship Id="rId1" Type="http://schemas.openxmlformats.org/officeDocument/2006/relationships/vmlDrawing" Target="../drawings/vmlDrawing12.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oleObject" Target="../embeddings/oleObject12.bin"/><Relationship Id="rId10" Type="http://schemas.openxmlformats.org/officeDocument/2006/relationships/tags" Target="../tags/tag29.xml"/><Relationship Id="rId19" Type="http://schemas.openxmlformats.org/officeDocument/2006/relationships/image" Target="../media/image53.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blogs.msdn.com/b/hpctrekker/archive/2013/04/09/data-science-in-a-box-using-ipython-creating-a-linux-vm-on-windows-azure-1-4.aspx"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jpg"/><Relationship Id="rId4" Type="http://schemas.microsoft.com/office/2007/relationships/hdphoto" Target="../media/hdphoto6.wdp"/></Relationships>
</file>

<file path=ppt/slides/_rels/slide50.xml.rels><?xml version="1.0" encoding="UTF-8" standalone="yes"?>
<Relationships xmlns="http://schemas.openxmlformats.org/package/2006/relationships"><Relationship Id="rId3" Type="http://schemas.openxmlformats.org/officeDocument/2006/relationships/hyperlink" Target="http://blogs.msdn.com/b/hpctrekker/archive/2012/11/26/running-weather-research-forecast-as-a-service-on-windows-azure.aspxhttp:/blogs.msdn.com/b/hpctrekker/archive/2012/11/26/running-weather-research-forecast-as-a-service-on-windows-azure.aspx" TargetMode="External"/><Relationship Id="rId2" Type="http://schemas.openxmlformats.org/officeDocument/2006/relationships/hyperlink" Target="http://weatherservice.cloudapp.net/"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hyperlink" Target="http://www.atmos.uiuc.edu/earths_atmosphere/images/water_cycle/hydrologic_cycle2.jpg" TargetMode="External"/><Relationship Id="rId4" Type="http://schemas.openxmlformats.org/officeDocument/2006/relationships/image" Target="../media/image70.tiff"/></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blogs.msdn.com/b/hpctrekker/archive/2012/11/26/running-weather-research-forecast-as-a-service-on-windows-azure.aspx" TargetMode="External"/><Relationship Id="rId2" Type="http://schemas.openxmlformats.org/officeDocument/2006/relationships/hyperlink" Target="http://weatherservice.cloudapp.net/" TargetMode="External"/><Relationship Id="rId1" Type="http://schemas.openxmlformats.org/officeDocument/2006/relationships/slideLayout" Target="../slideLayouts/slideLayout3.xml"/><Relationship Id="rId6" Type="http://schemas.openxmlformats.org/officeDocument/2006/relationships/hyperlink" Target="http://www.windowsazure.com/en-us/develop/python/tutorials/ipython-notebook/" TargetMode="External"/><Relationship Id="rId5" Type="http://schemas.openxmlformats.org/officeDocument/2006/relationships/hyperlink" Target="http://www.windowsazure.com/en-us/manage/linux/other-resources/command-line-tools/" TargetMode="External"/><Relationship Id="rId4" Type="http://schemas.openxmlformats.org/officeDocument/2006/relationships/hyperlink" Target="http://www.windowsazure.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15.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32026" y="2408286"/>
            <a:ext cx="11076802" cy="1359196"/>
          </a:xfrm>
        </p:spPr>
        <p:txBody>
          <a:bodyPr/>
          <a:lstStyle/>
          <a:p>
            <a:r>
              <a:rPr lang="en-US" sz="5000" dirty="0" smtClean="0"/>
              <a:t>WRF in the Cloud: An introduction to Big Compute on Windows Azure </a:t>
            </a:r>
            <a:endParaRPr lang="en-US" sz="5000" dirty="0"/>
          </a:p>
        </p:txBody>
      </p:sp>
      <p:sp>
        <p:nvSpPr>
          <p:cNvPr id="3" name="Text Placeholder 2"/>
          <p:cNvSpPr>
            <a:spLocks noGrp="1"/>
          </p:cNvSpPr>
          <p:nvPr>
            <p:ph type="body" sz="quarter" idx="11"/>
          </p:nvPr>
        </p:nvSpPr>
        <p:spPr>
          <a:xfrm>
            <a:off x="519113" y="4612341"/>
            <a:ext cx="7507287" cy="1957459"/>
          </a:xfrm>
        </p:spPr>
        <p:txBody>
          <a:bodyPr/>
          <a:lstStyle/>
          <a:p>
            <a:r>
              <a:rPr lang="en-US" dirty="0" smtClean="0">
                <a:solidFill>
                  <a:schemeClr val="bg1">
                    <a:alpha val="99000"/>
                  </a:schemeClr>
                </a:solidFill>
              </a:rPr>
              <a:t>Wenming Ye	  </a:t>
            </a:r>
          </a:p>
          <a:p>
            <a:r>
              <a:rPr lang="en-US" dirty="0" smtClean="0">
                <a:solidFill>
                  <a:schemeClr val="bg1">
                    <a:alpha val="99000"/>
                  </a:schemeClr>
                </a:solidFill>
              </a:rPr>
              <a:t> Research Program Manager</a:t>
            </a:r>
          </a:p>
          <a:p>
            <a:r>
              <a:rPr lang="en-US" dirty="0" smtClean="0">
                <a:solidFill>
                  <a:schemeClr val="bg1">
                    <a:alpha val="99000"/>
                  </a:schemeClr>
                </a:solidFill>
              </a:rPr>
              <a:t>Microsoft Research</a:t>
            </a:r>
          </a:p>
          <a:p>
            <a:r>
              <a:rPr lang="en-US" dirty="0" smtClean="0">
                <a:solidFill>
                  <a:schemeClr val="bg1">
                    <a:alpha val="99000"/>
                  </a:schemeClr>
                </a:solidFill>
              </a:rPr>
              <a:t>Twitter: @</a:t>
            </a:r>
            <a:r>
              <a:rPr lang="en-US" dirty="0" err="1" smtClean="0">
                <a:solidFill>
                  <a:schemeClr val="bg1">
                    <a:alpha val="99000"/>
                  </a:schemeClr>
                </a:solidFill>
              </a:rPr>
              <a:t>wenmingye</a:t>
            </a:r>
            <a:endParaRPr lang="en-US" dirty="0" smtClean="0">
              <a:solidFill>
                <a:schemeClr val="bg1">
                  <a:alpha val="99000"/>
                </a:schemeClr>
              </a:solidFill>
            </a:endParaRPr>
          </a:p>
          <a:p>
            <a:r>
              <a:rPr lang="en-US" dirty="0" smtClean="0">
                <a:solidFill>
                  <a:schemeClr val="bg1">
                    <a:alpha val="99000"/>
                  </a:schemeClr>
                </a:solidFill>
              </a:rPr>
              <a:t>	</a:t>
            </a:r>
            <a:endParaRPr lang="en-US" dirty="0">
              <a:solidFill>
                <a:schemeClr val="bg1">
                  <a:alpha val="99000"/>
                </a:schemeClr>
              </a:solidFill>
            </a:endParaRPr>
          </a:p>
        </p:txBody>
      </p:sp>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a:t>
            </a:r>
            <a:r>
              <a:rPr lang="en-US" dirty="0" smtClean="0"/>
              <a:t>Network Architecture</a:t>
            </a:r>
            <a:endParaRPr lang="en-US" dirty="0"/>
          </a:p>
        </p:txBody>
      </p:sp>
      <p:sp>
        <p:nvSpPr>
          <p:cNvPr id="10" name="Text Placeholder 2"/>
          <p:cNvSpPr txBox="1">
            <a:spLocks/>
          </p:cNvSpPr>
          <p:nvPr/>
        </p:nvSpPr>
        <p:spPr>
          <a:xfrm>
            <a:off x="607416" y="947384"/>
            <a:ext cx="5383348"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rgbClr val="FFFFFF"/>
                </a:solidFill>
                <a:latin typeface="Calibri"/>
              </a:rPr>
              <a:t>DLA </a:t>
            </a:r>
            <a:r>
              <a:rPr lang="en-US" sz="1999" dirty="0">
                <a:solidFill>
                  <a:schemeClr val="tx2"/>
                </a:solidFill>
                <a:latin typeface="Calibri"/>
              </a:rPr>
              <a:t>Architecture (Old)</a:t>
            </a:r>
          </a:p>
        </p:txBody>
      </p:sp>
      <p:sp>
        <p:nvSpPr>
          <p:cNvPr id="11" name="Text Placeholder 4"/>
          <p:cNvSpPr txBox="1">
            <a:spLocks/>
          </p:cNvSpPr>
          <p:nvPr/>
        </p:nvSpPr>
        <p:spPr>
          <a:xfrm>
            <a:off x="6492082" y="947384"/>
            <a:ext cx="5385463"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chemeClr val="tx2"/>
                </a:solidFill>
                <a:latin typeface="Calibri"/>
              </a:rPr>
              <a:t>Quantum10 Architecture (New)</a:t>
            </a:r>
          </a:p>
        </p:txBody>
      </p:sp>
      <p:sp>
        <p:nvSpPr>
          <p:cNvPr id="14" name="Rectangle 13"/>
          <p:cNvSpPr/>
          <p:nvPr/>
        </p:nvSpPr>
        <p:spPr>
          <a:xfrm>
            <a:off x="7058041"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5" name="Rectangle 14"/>
          <p:cNvSpPr/>
          <p:nvPr/>
        </p:nvSpPr>
        <p:spPr>
          <a:xfrm>
            <a:off x="8077165"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6" name="Rectangle 15"/>
          <p:cNvSpPr/>
          <p:nvPr/>
        </p:nvSpPr>
        <p:spPr>
          <a:xfrm>
            <a:off x="10366017"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7" name="Rectangle 16"/>
          <p:cNvSpPr/>
          <p:nvPr/>
        </p:nvSpPr>
        <p:spPr>
          <a:xfrm>
            <a:off x="11385141"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8" name="Rectangle 17"/>
          <p:cNvSpPr/>
          <p:nvPr/>
        </p:nvSpPr>
        <p:spPr>
          <a:xfrm>
            <a:off x="7511639"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19" name="Rectangle 18"/>
          <p:cNvSpPr/>
          <p:nvPr/>
        </p:nvSpPr>
        <p:spPr>
          <a:xfrm>
            <a:off x="9831551"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20" name="Rectangle 19"/>
          <p:cNvSpPr/>
          <p:nvPr/>
        </p:nvSpPr>
        <p:spPr>
          <a:xfrm>
            <a:off x="10850674"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21" name="Straight Connector 20"/>
          <p:cNvCxnSpPr>
            <a:stCxn id="18" idx="2"/>
            <a:endCxn id="14" idx="0"/>
          </p:cNvCxnSpPr>
          <p:nvPr/>
        </p:nvCxnSpPr>
        <p:spPr>
          <a:xfrm flipH="1">
            <a:off x="7266878" y="3159477"/>
            <a:ext cx="453598" cy="729005"/>
          </a:xfrm>
          <a:prstGeom prst="line">
            <a:avLst/>
          </a:prstGeom>
          <a:noFill/>
          <a:ln w="9525" cap="flat" cmpd="sng" algn="ctr">
            <a:solidFill>
              <a:schemeClr val="tx1"/>
            </a:solidFill>
            <a:prstDash val="solid"/>
          </a:ln>
          <a:effectLst/>
        </p:spPr>
      </p:cxnSp>
      <p:cxnSp>
        <p:nvCxnSpPr>
          <p:cNvPr id="22" name="Straight Connector 21"/>
          <p:cNvCxnSpPr>
            <a:stCxn id="19" idx="2"/>
            <a:endCxn id="14" idx="0"/>
          </p:cNvCxnSpPr>
          <p:nvPr/>
        </p:nvCxnSpPr>
        <p:spPr>
          <a:xfrm flipH="1">
            <a:off x="7266878" y="3159477"/>
            <a:ext cx="2773511" cy="729005"/>
          </a:xfrm>
          <a:prstGeom prst="line">
            <a:avLst/>
          </a:prstGeom>
          <a:noFill/>
          <a:ln w="9525" cap="flat" cmpd="sng" algn="ctr">
            <a:solidFill>
              <a:schemeClr val="tx1"/>
            </a:solidFill>
            <a:prstDash val="solid"/>
          </a:ln>
          <a:effectLst/>
        </p:spPr>
      </p:cxnSp>
      <p:cxnSp>
        <p:nvCxnSpPr>
          <p:cNvPr id="24" name="Straight Connector 23"/>
          <p:cNvCxnSpPr>
            <a:stCxn id="18" idx="2"/>
            <a:endCxn id="15" idx="0"/>
          </p:cNvCxnSpPr>
          <p:nvPr/>
        </p:nvCxnSpPr>
        <p:spPr>
          <a:xfrm>
            <a:off x="7720476" y="3159477"/>
            <a:ext cx="565527" cy="729005"/>
          </a:xfrm>
          <a:prstGeom prst="line">
            <a:avLst/>
          </a:prstGeom>
          <a:noFill/>
          <a:ln w="9525" cap="flat" cmpd="sng" algn="ctr">
            <a:solidFill>
              <a:schemeClr val="tx1"/>
            </a:solidFill>
            <a:prstDash val="solid"/>
          </a:ln>
          <a:effectLst/>
        </p:spPr>
      </p:cxnSp>
      <p:cxnSp>
        <p:nvCxnSpPr>
          <p:cNvPr id="25" name="Straight Connector 24"/>
          <p:cNvCxnSpPr>
            <a:stCxn id="19" idx="2"/>
            <a:endCxn id="15" idx="0"/>
          </p:cNvCxnSpPr>
          <p:nvPr/>
        </p:nvCxnSpPr>
        <p:spPr>
          <a:xfrm flipH="1">
            <a:off x="8286003" y="3159477"/>
            <a:ext cx="1754386" cy="729005"/>
          </a:xfrm>
          <a:prstGeom prst="line">
            <a:avLst/>
          </a:prstGeom>
          <a:noFill/>
          <a:ln w="9525" cap="flat" cmpd="sng" algn="ctr">
            <a:solidFill>
              <a:schemeClr val="tx1"/>
            </a:solidFill>
            <a:prstDash val="solid"/>
          </a:ln>
          <a:effectLst/>
        </p:spPr>
      </p:cxnSp>
      <p:sp>
        <p:nvSpPr>
          <p:cNvPr id="26" name="TextBox 25"/>
          <p:cNvSpPr txBox="1"/>
          <p:nvPr/>
        </p:nvSpPr>
        <p:spPr>
          <a:xfrm>
            <a:off x="9278002" y="375143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sp>
        <p:nvSpPr>
          <p:cNvPr id="27" name="TextBox 26"/>
          <p:cNvSpPr txBox="1"/>
          <p:nvPr/>
        </p:nvSpPr>
        <p:spPr>
          <a:xfrm>
            <a:off x="9179981" y="289939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cxnSp>
        <p:nvCxnSpPr>
          <p:cNvPr id="28" name="Straight Connector 27"/>
          <p:cNvCxnSpPr>
            <a:stCxn id="20" idx="2"/>
            <a:endCxn id="15" idx="0"/>
          </p:cNvCxnSpPr>
          <p:nvPr/>
        </p:nvCxnSpPr>
        <p:spPr>
          <a:xfrm flipH="1">
            <a:off x="8286004" y="3159477"/>
            <a:ext cx="2773509" cy="729005"/>
          </a:xfrm>
          <a:prstGeom prst="line">
            <a:avLst/>
          </a:prstGeom>
          <a:noFill/>
          <a:ln w="9525" cap="flat" cmpd="sng" algn="ctr">
            <a:solidFill>
              <a:schemeClr val="tx1"/>
            </a:solidFill>
            <a:prstDash val="solid"/>
          </a:ln>
          <a:effectLst/>
        </p:spPr>
      </p:cxnSp>
      <p:cxnSp>
        <p:nvCxnSpPr>
          <p:cNvPr id="29" name="Straight Connector 28"/>
          <p:cNvCxnSpPr>
            <a:stCxn id="18" idx="2"/>
            <a:endCxn id="16" idx="0"/>
          </p:cNvCxnSpPr>
          <p:nvPr/>
        </p:nvCxnSpPr>
        <p:spPr>
          <a:xfrm>
            <a:off x="7720478" y="3159477"/>
            <a:ext cx="2854378" cy="729005"/>
          </a:xfrm>
          <a:prstGeom prst="line">
            <a:avLst/>
          </a:prstGeom>
          <a:noFill/>
          <a:ln w="9525" cap="flat" cmpd="sng" algn="ctr">
            <a:solidFill>
              <a:schemeClr val="tx1"/>
            </a:solidFill>
            <a:prstDash val="solid"/>
          </a:ln>
          <a:effectLst/>
        </p:spPr>
      </p:cxnSp>
      <p:cxnSp>
        <p:nvCxnSpPr>
          <p:cNvPr id="30" name="Straight Connector 29"/>
          <p:cNvCxnSpPr>
            <a:stCxn id="19" idx="2"/>
            <a:endCxn id="16" idx="0"/>
          </p:cNvCxnSpPr>
          <p:nvPr/>
        </p:nvCxnSpPr>
        <p:spPr>
          <a:xfrm>
            <a:off x="10040390" y="3159477"/>
            <a:ext cx="534466" cy="729005"/>
          </a:xfrm>
          <a:prstGeom prst="line">
            <a:avLst/>
          </a:prstGeom>
          <a:noFill/>
          <a:ln w="9525" cap="flat" cmpd="sng" algn="ctr">
            <a:solidFill>
              <a:schemeClr val="tx1"/>
            </a:solidFill>
            <a:prstDash val="solid"/>
          </a:ln>
          <a:effectLst/>
        </p:spPr>
      </p:cxnSp>
      <p:cxnSp>
        <p:nvCxnSpPr>
          <p:cNvPr id="31" name="Straight Connector 30"/>
          <p:cNvCxnSpPr>
            <a:stCxn id="20" idx="2"/>
            <a:endCxn id="16" idx="0"/>
          </p:cNvCxnSpPr>
          <p:nvPr/>
        </p:nvCxnSpPr>
        <p:spPr>
          <a:xfrm flipH="1">
            <a:off x="10574854" y="3159477"/>
            <a:ext cx="484657" cy="729005"/>
          </a:xfrm>
          <a:prstGeom prst="line">
            <a:avLst/>
          </a:prstGeom>
          <a:noFill/>
          <a:ln w="9525" cap="flat" cmpd="sng" algn="ctr">
            <a:solidFill>
              <a:schemeClr val="tx1"/>
            </a:solidFill>
            <a:prstDash val="solid"/>
          </a:ln>
          <a:effectLst/>
        </p:spPr>
      </p:cxnSp>
      <p:cxnSp>
        <p:nvCxnSpPr>
          <p:cNvPr id="32" name="Straight Connector 31"/>
          <p:cNvCxnSpPr>
            <a:stCxn id="20" idx="2"/>
            <a:endCxn id="17" idx="0"/>
          </p:cNvCxnSpPr>
          <p:nvPr/>
        </p:nvCxnSpPr>
        <p:spPr>
          <a:xfrm>
            <a:off x="11059511" y="3159477"/>
            <a:ext cx="534467" cy="729005"/>
          </a:xfrm>
          <a:prstGeom prst="line">
            <a:avLst/>
          </a:prstGeom>
          <a:noFill/>
          <a:ln w="9525" cap="flat" cmpd="sng" algn="ctr">
            <a:solidFill>
              <a:schemeClr val="tx1"/>
            </a:solidFill>
            <a:prstDash val="solid"/>
          </a:ln>
          <a:effectLst/>
        </p:spPr>
      </p:cxnSp>
      <p:cxnSp>
        <p:nvCxnSpPr>
          <p:cNvPr id="33" name="Straight Connector 32"/>
          <p:cNvCxnSpPr>
            <a:stCxn id="19" idx="2"/>
            <a:endCxn id="17" idx="0"/>
          </p:cNvCxnSpPr>
          <p:nvPr/>
        </p:nvCxnSpPr>
        <p:spPr>
          <a:xfrm>
            <a:off x="10040390" y="3159477"/>
            <a:ext cx="1553589" cy="729005"/>
          </a:xfrm>
          <a:prstGeom prst="line">
            <a:avLst/>
          </a:prstGeom>
          <a:noFill/>
          <a:ln w="9525" cap="flat" cmpd="sng" algn="ctr">
            <a:solidFill>
              <a:schemeClr val="tx1"/>
            </a:solidFill>
            <a:prstDash val="solid"/>
          </a:ln>
          <a:effectLst/>
        </p:spPr>
      </p:cxnSp>
      <p:cxnSp>
        <p:nvCxnSpPr>
          <p:cNvPr id="34" name="Straight Connector 33"/>
          <p:cNvCxnSpPr>
            <a:stCxn id="18" idx="2"/>
            <a:endCxn id="17" idx="0"/>
          </p:cNvCxnSpPr>
          <p:nvPr/>
        </p:nvCxnSpPr>
        <p:spPr>
          <a:xfrm>
            <a:off x="7720477" y="3159477"/>
            <a:ext cx="3873502" cy="729005"/>
          </a:xfrm>
          <a:prstGeom prst="line">
            <a:avLst/>
          </a:prstGeom>
          <a:noFill/>
          <a:ln w="9525" cap="flat" cmpd="sng" algn="ctr">
            <a:solidFill>
              <a:schemeClr val="tx1"/>
            </a:solidFill>
            <a:prstDash val="solid"/>
          </a:ln>
          <a:effectLst/>
        </p:spPr>
      </p:cxnSp>
      <p:sp>
        <p:nvSpPr>
          <p:cNvPr id="35" name="Rectangle 34"/>
          <p:cNvSpPr/>
          <p:nvPr/>
        </p:nvSpPr>
        <p:spPr>
          <a:xfrm>
            <a:off x="8645201"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sp>
        <p:nvSpPr>
          <p:cNvPr id="36" name="Rectangle 35"/>
          <p:cNvSpPr/>
          <p:nvPr/>
        </p:nvSpPr>
        <p:spPr>
          <a:xfrm>
            <a:off x="9564084"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cxnSp>
        <p:nvCxnSpPr>
          <p:cNvPr id="37" name="Straight Connector 36"/>
          <p:cNvCxnSpPr>
            <a:stCxn id="35" idx="2"/>
            <a:endCxn id="48" idx="0"/>
          </p:cNvCxnSpPr>
          <p:nvPr/>
        </p:nvCxnSpPr>
        <p:spPr>
          <a:xfrm>
            <a:off x="8854039" y="1861873"/>
            <a:ext cx="125315" cy="418361"/>
          </a:xfrm>
          <a:prstGeom prst="line">
            <a:avLst/>
          </a:prstGeom>
          <a:noFill/>
          <a:ln w="9525" cap="flat" cmpd="sng" algn="ctr">
            <a:solidFill>
              <a:schemeClr val="tx1"/>
            </a:solidFill>
            <a:prstDash val="solid"/>
          </a:ln>
          <a:effectLst/>
        </p:spPr>
      </p:cxnSp>
      <p:cxnSp>
        <p:nvCxnSpPr>
          <p:cNvPr id="38" name="Straight Connector 37"/>
          <p:cNvCxnSpPr>
            <a:stCxn id="35" idx="2"/>
            <a:endCxn id="47" idx="0"/>
          </p:cNvCxnSpPr>
          <p:nvPr/>
        </p:nvCxnSpPr>
        <p:spPr>
          <a:xfrm>
            <a:off x="8854038" y="1861873"/>
            <a:ext cx="832196" cy="418361"/>
          </a:xfrm>
          <a:prstGeom prst="line">
            <a:avLst/>
          </a:prstGeom>
          <a:noFill/>
          <a:ln w="9525" cap="flat" cmpd="sng" algn="ctr">
            <a:solidFill>
              <a:schemeClr val="tx1"/>
            </a:solidFill>
            <a:prstDash val="solid"/>
          </a:ln>
          <a:effectLst/>
        </p:spPr>
      </p:cxnSp>
      <p:cxnSp>
        <p:nvCxnSpPr>
          <p:cNvPr id="39" name="Straight Connector 38"/>
          <p:cNvCxnSpPr>
            <a:stCxn id="36" idx="2"/>
            <a:endCxn id="48" idx="0"/>
          </p:cNvCxnSpPr>
          <p:nvPr/>
        </p:nvCxnSpPr>
        <p:spPr>
          <a:xfrm flipH="1">
            <a:off x="8979354" y="1861873"/>
            <a:ext cx="793567" cy="418361"/>
          </a:xfrm>
          <a:prstGeom prst="line">
            <a:avLst/>
          </a:prstGeom>
          <a:noFill/>
          <a:ln w="9525" cap="flat" cmpd="sng" algn="ctr">
            <a:solidFill>
              <a:schemeClr val="tx1"/>
            </a:solidFill>
            <a:prstDash val="solid"/>
          </a:ln>
          <a:effectLst/>
        </p:spPr>
      </p:cxnSp>
      <p:cxnSp>
        <p:nvCxnSpPr>
          <p:cNvPr id="40" name="Straight Connector 39"/>
          <p:cNvCxnSpPr>
            <a:stCxn id="36" idx="2"/>
            <a:endCxn id="47" idx="0"/>
          </p:cNvCxnSpPr>
          <p:nvPr/>
        </p:nvCxnSpPr>
        <p:spPr>
          <a:xfrm flipH="1">
            <a:off x="9686234" y="1861873"/>
            <a:ext cx="86686" cy="418361"/>
          </a:xfrm>
          <a:prstGeom prst="line">
            <a:avLst/>
          </a:prstGeom>
          <a:noFill/>
          <a:ln w="9525" cap="flat" cmpd="sng" algn="ctr">
            <a:solidFill>
              <a:schemeClr val="tx1"/>
            </a:solidFill>
            <a:prstDash val="solid"/>
          </a:ln>
          <a:effectLst/>
        </p:spPr>
      </p:cxnSp>
      <p:cxnSp>
        <p:nvCxnSpPr>
          <p:cNvPr id="41" name="Straight Connector 40"/>
          <p:cNvCxnSpPr>
            <a:stCxn id="18" idx="0"/>
            <a:endCxn id="48" idx="2"/>
          </p:cNvCxnSpPr>
          <p:nvPr/>
        </p:nvCxnSpPr>
        <p:spPr>
          <a:xfrm flipV="1">
            <a:off x="7720477" y="2445026"/>
            <a:ext cx="1258877" cy="549658"/>
          </a:xfrm>
          <a:prstGeom prst="line">
            <a:avLst/>
          </a:prstGeom>
          <a:noFill/>
          <a:ln w="9525" cap="flat" cmpd="sng" algn="ctr">
            <a:solidFill>
              <a:schemeClr val="tx1"/>
            </a:solidFill>
            <a:prstDash val="solid"/>
          </a:ln>
          <a:effectLst/>
        </p:spPr>
      </p:cxnSp>
      <p:cxnSp>
        <p:nvCxnSpPr>
          <p:cNvPr id="42" name="Straight Connector 41"/>
          <p:cNvCxnSpPr>
            <a:stCxn id="18" idx="0"/>
            <a:endCxn id="47" idx="2"/>
          </p:cNvCxnSpPr>
          <p:nvPr/>
        </p:nvCxnSpPr>
        <p:spPr>
          <a:xfrm flipV="1">
            <a:off x="7720476" y="2445026"/>
            <a:ext cx="1965758" cy="549658"/>
          </a:xfrm>
          <a:prstGeom prst="line">
            <a:avLst/>
          </a:prstGeom>
          <a:noFill/>
          <a:ln w="9525" cap="flat" cmpd="sng" algn="ctr">
            <a:solidFill>
              <a:schemeClr val="tx1"/>
            </a:solidFill>
            <a:prstDash val="solid"/>
          </a:ln>
          <a:effectLst/>
        </p:spPr>
      </p:cxnSp>
      <p:cxnSp>
        <p:nvCxnSpPr>
          <p:cNvPr id="43" name="Straight Connector 42"/>
          <p:cNvCxnSpPr>
            <a:stCxn id="19" idx="0"/>
            <a:endCxn id="47" idx="2"/>
          </p:cNvCxnSpPr>
          <p:nvPr/>
        </p:nvCxnSpPr>
        <p:spPr>
          <a:xfrm flipH="1" flipV="1">
            <a:off x="9686234" y="2445026"/>
            <a:ext cx="354154" cy="549658"/>
          </a:xfrm>
          <a:prstGeom prst="line">
            <a:avLst/>
          </a:prstGeom>
          <a:noFill/>
          <a:ln w="9525" cap="flat" cmpd="sng" algn="ctr">
            <a:solidFill>
              <a:schemeClr val="tx1"/>
            </a:solidFill>
            <a:prstDash val="solid"/>
          </a:ln>
          <a:effectLst/>
        </p:spPr>
      </p:cxnSp>
      <p:cxnSp>
        <p:nvCxnSpPr>
          <p:cNvPr id="44" name="Straight Connector 43"/>
          <p:cNvCxnSpPr>
            <a:stCxn id="19" idx="0"/>
            <a:endCxn id="48" idx="2"/>
          </p:cNvCxnSpPr>
          <p:nvPr/>
        </p:nvCxnSpPr>
        <p:spPr>
          <a:xfrm flipH="1" flipV="1">
            <a:off x="8979354" y="2445026"/>
            <a:ext cx="1061035" cy="549658"/>
          </a:xfrm>
          <a:prstGeom prst="line">
            <a:avLst/>
          </a:prstGeom>
          <a:noFill/>
          <a:ln w="9525" cap="flat" cmpd="sng" algn="ctr">
            <a:solidFill>
              <a:schemeClr val="tx1"/>
            </a:solidFill>
            <a:prstDash val="solid"/>
          </a:ln>
          <a:effectLst/>
        </p:spPr>
      </p:cxnSp>
      <p:cxnSp>
        <p:nvCxnSpPr>
          <p:cNvPr id="45" name="Straight Connector 44"/>
          <p:cNvCxnSpPr>
            <a:stCxn id="20" idx="0"/>
            <a:endCxn id="47" idx="2"/>
          </p:cNvCxnSpPr>
          <p:nvPr/>
        </p:nvCxnSpPr>
        <p:spPr>
          <a:xfrm flipH="1" flipV="1">
            <a:off x="9686236" y="2445026"/>
            <a:ext cx="1373277" cy="549658"/>
          </a:xfrm>
          <a:prstGeom prst="line">
            <a:avLst/>
          </a:prstGeom>
          <a:noFill/>
          <a:ln w="9525" cap="flat" cmpd="sng" algn="ctr">
            <a:solidFill>
              <a:schemeClr val="tx1"/>
            </a:solidFill>
            <a:prstDash val="solid"/>
          </a:ln>
          <a:effectLst/>
        </p:spPr>
      </p:cxnSp>
      <p:cxnSp>
        <p:nvCxnSpPr>
          <p:cNvPr id="46" name="Straight Connector 45"/>
          <p:cNvCxnSpPr>
            <a:stCxn id="20" idx="0"/>
            <a:endCxn id="48" idx="2"/>
          </p:cNvCxnSpPr>
          <p:nvPr/>
        </p:nvCxnSpPr>
        <p:spPr>
          <a:xfrm flipH="1" flipV="1">
            <a:off x="8979354" y="2445026"/>
            <a:ext cx="2080158" cy="549658"/>
          </a:xfrm>
          <a:prstGeom prst="line">
            <a:avLst/>
          </a:prstGeom>
          <a:noFill/>
          <a:ln w="9525" cap="flat" cmpd="sng" algn="ctr">
            <a:solidFill>
              <a:schemeClr val="tx1"/>
            </a:solidFill>
            <a:prstDash val="solid"/>
          </a:ln>
          <a:effectLst/>
        </p:spPr>
      </p:cxnSp>
      <p:sp>
        <p:nvSpPr>
          <p:cNvPr id="47" name="Rectangle 46"/>
          <p:cNvSpPr/>
          <p:nvPr/>
        </p:nvSpPr>
        <p:spPr>
          <a:xfrm>
            <a:off x="9477397"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48" name="Rectangle 47"/>
          <p:cNvSpPr/>
          <p:nvPr/>
        </p:nvSpPr>
        <p:spPr>
          <a:xfrm>
            <a:off x="8770516"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74" name="Rectangle 73"/>
          <p:cNvSpPr/>
          <p:nvPr/>
        </p:nvSpPr>
        <p:spPr>
          <a:xfrm>
            <a:off x="8444796"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75" name="Straight Connector 74"/>
          <p:cNvCxnSpPr>
            <a:stCxn id="74" idx="2"/>
            <a:endCxn id="14" idx="0"/>
          </p:cNvCxnSpPr>
          <p:nvPr/>
        </p:nvCxnSpPr>
        <p:spPr>
          <a:xfrm flipH="1">
            <a:off x="7266880" y="3159477"/>
            <a:ext cx="1386755" cy="729005"/>
          </a:xfrm>
          <a:prstGeom prst="line">
            <a:avLst/>
          </a:prstGeom>
          <a:noFill/>
          <a:ln w="9525" cap="flat" cmpd="sng" algn="ctr">
            <a:solidFill>
              <a:schemeClr val="tx1"/>
            </a:solidFill>
            <a:prstDash val="solid"/>
          </a:ln>
          <a:effectLst/>
        </p:spPr>
      </p:cxnSp>
      <p:cxnSp>
        <p:nvCxnSpPr>
          <p:cNvPr id="76" name="Straight Connector 75"/>
          <p:cNvCxnSpPr>
            <a:stCxn id="74" idx="2"/>
            <a:endCxn id="15" idx="0"/>
          </p:cNvCxnSpPr>
          <p:nvPr/>
        </p:nvCxnSpPr>
        <p:spPr>
          <a:xfrm flipH="1">
            <a:off x="8286003" y="3159477"/>
            <a:ext cx="367632" cy="729005"/>
          </a:xfrm>
          <a:prstGeom prst="line">
            <a:avLst/>
          </a:prstGeom>
          <a:noFill/>
          <a:ln w="9525" cap="flat" cmpd="sng" algn="ctr">
            <a:solidFill>
              <a:schemeClr val="tx1"/>
            </a:solidFill>
            <a:prstDash val="solid"/>
          </a:ln>
          <a:effectLst/>
        </p:spPr>
      </p:cxnSp>
      <p:cxnSp>
        <p:nvCxnSpPr>
          <p:cNvPr id="77" name="Straight Connector 76"/>
          <p:cNvCxnSpPr>
            <a:stCxn id="74" idx="2"/>
            <a:endCxn id="16" idx="0"/>
          </p:cNvCxnSpPr>
          <p:nvPr/>
        </p:nvCxnSpPr>
        <p:spPr>
          <a:xfrm>
            <a:off x="8653634" y="3159477"/>
            <a:ext cx="1921221" cy="729005"/>
          </a:xfrm>
          <a:prstGeom prst="line">
            <a:avLst/>
          </a:prstGeom>
          <a:noFill/>
          <a:ln w="9525" cap="flat" cmpd="sng" algn="ctr">
            <a:solidFill>
              <a:schemeClr val="tx1"/>
            </a:solidFill>
            <a:prstDash val="solid"/>
          </a:ln>
          <a:effectLst/>
        </p:spPr>
      </p:cxnSp>
      <p:cxnSp>
        <p:nvCxnSpPr>
          <p:cNvPr id="78" name="Straight Connector 77"/>
          <p:cNvCxnSpPr>
            <a:stCxn id="74" idx="2"/>
            <a:endCxn id="17" idx="0"/>
          </p:cNvCxnSpPr>
          <p:nvPr/>
        </p:nvCxnSpPr>
        <p:spPr>
          <a:xfrm>
            <a:off x="8653634" y="3159477"/>
            <a:ext cx="2940345" cy="729005"/>
          </a:xfrm>
          <a:prstGeom prst="line">
            <a:avLst/>
          </a:prstGeom>
          <a:noFill/>
          <a:ln w="9525" cap="flat" cmpd="sng" algn="ctr">
            <a:solidFill>
              <a:schemeClr val="tx1"/>
            </a:solidFill>
            <a:prstDash val="solid"/>
          </a:ln>
          <a:effectLst/>
        </p:spPr>
      </p:cxnSp>
      <p:cxnSp>
        <p:nvCxnSpPr>
          <p:cNvPr id="79" name="Straight Connector 78"/>
          <p:cNvCxnSpPr>
            <a:stCxn id="74" idx="0"/>
            <a:endCxn id="47" idx="2"/>
          </p:cNvCxnSpPr>
          <p:nvPr/>
        </p:nvCxnSpPr>
        <p:spPr>
          <a:xfrm flipV="1">
            <a:off x="8653634" y="2445026"/>
            <a:ext cx="1032601" cy="549658"/>
          </a:xfrm>
          <a:prstGeom prst="line">
            <a:avLst/>
          </a:prstGeom>
          <a:noFill/>
          <a:ln w="9525" cap="flat" cmpd="sng" algn="ctr">
            <a:solidFill>
              <a:schemeClr val="tx1"/>
            </a:solidFill>
            <a:prstDash val="solid"/>
          </a:ln>
          <a:effectLst/>
        </p:spPr>
      </p:cxnSp>
      <p:cxnSp>
        <p:nvCxnSpPr>
          <p:cNvPr id="80" name="Straight Connector 79"/>
          <p:cNvCxnSpPr>
            <a:stCxn id="74" idx="0"/>
            <a:endCxn id="48" idx="2"/>
          </p:cNvCxnSpPr>
          <p:nvPr/>
        </p:nvCxnSpPr>
        <p:spPr>
          <a:xfrm flipV="1">
            <a:off x="8653633" y="2445026"/>
            <a:ext cx="325720" cy="549658"/>
          </a:xfrm>
          <a:prstGeom prst="line">
            <a:avLst/>
          </a:prstGeom>
          <a:noFill/>
          <a:ln w="9525" cap="flat" cmpd="sng" algn="ctr">
            <a:solidFill>
              <a:schemeClr val="tx1"/>
            </a:solidFill>
            <a:prstDash val="solid"/>
          </a:ln>
          <a:effectLst/>
        </p:spPr>
      </p:cxnSp>
      <p:sp>
        <p:nvSpPr>
          <p:cNvPr id="92" name="TextBox 91"/>
          <p:cNvSpPr txBox="1"/>
          <p:nvPr/>
        </p:nvSpPr>
        <p:spPr>
          <a:xfrm>
            <a:off x="10179037" y="1646326"/>
            <a:ext cx="1421104" cy="249199"/>
          </a:xfrm>
          <a:prstGeom prst="rect">
            <a:avLst/>
          </a:prstGeom>
          <a:noFill/>
        </p:spPr>
        <p:txBody>
          <a:bodyPr wrap="square" rtlCol="0">
            <a:spAutoFit/>
          </a:bodyPr>
          <a:lstStyle/>
          <a:p>
            <a:pPr defTabSz="914001"/>
            <a:r>
              <a:rPr lang="en-US" sz="1000" b="1" dirty="0">
                <a:solidFill>
                  <a:srgbClr val="FFFFFF"/>
                </a:solidFill>
              </a:rPr>
              <a:t>DC Routers</a:t>
            </a:r>
          </a:p>
        </p:txBody>
      </p:sp>
      <p:sp>
        <p:nvSpPr>
          <p:cNvPr id="85" name="Rectangle 84"/>
          <p:cNvSpPr/>
          <p:nvPr/>
        </p:nvSpPr>
        <p:spPr>
          <a:xfrm>
            <a:off x="8063636"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86" name="Rectangle 85"/>
          <p:cNvSpPr/>
          <p:nvPr/>
        </p:nvSpPr>
        <p:spPr>
          <a:xfrm>
            <a:off x="10184279"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cxnSp>
        <p:nvCxnSpPr>
          <p:cNvPr id="87" name="Straight Connector 86"/>
          <p:cNvCxnSpPr>
            <a:stCxn id="35" idx="2"/>
            <a:endCxn id="85" idx="0"/>
          </p:cNvCxnSpPr>
          <p:nvPr/>
        </p:nvCxnSpPr>
        <p:spPr>
          <a:xfrm flipH="1">
            <a:off x="8272473" y="1861873"/>
            <a:ext cx="581566" cy="418361"/>
          </a:xfrm>
          <a:prstGeom prst="line">
            <a:avLst/>
          </a:prstGeom>
          <a:noFill/>
          <a:ln w="9525" cap="flat" cmpd="sng" algn="ctr">
            <a:solidFill>
              <a:schemeClr val="tx1"/>
            </a:solidFill>
            <a:prstDash val="solid"/>
          </a:ln>
          <a:effectLst/>
        </p:spPr>
      </p:cxnSp>
      <p:cxnSp>
        <p:nvCxnSpPr>
          <p:cNvPr id="90" name="Straight Connector 89"/>
          <p:cNvCxnSpPr>
            <a:stCxn id="35" idx="2"/>
            <a:endCxn id="86" idx="0"/>
          </p:cNvCxnSpPr>
          <p:nvPr/>
        </p:nvCxnSpPr>
        <p:spPr>
          <a:xfrm>
            <a:off x="8854040" y="1861873"/>
            <a:ext cx="1539076" cy="418361"/>
          </a:xfrm>
          <a:prstGeom prst="line">
            <a:avLst/>
          </a:prstGeom>
          <a:noFill/>
          <a:ln w="9525" cap="flat" cmpd="sng" algn="ctr">
            <a:solidFill>
              <a:schemeClr val="tx1"/>
            </a:solidFill>
            <a:prstDash val="solid"/>
          </a:ln>
          <a:effectLst/>
        </p:spPr>
      </p:cxnSp>
      <p:cxnSp>
        <p:nvCxnSpPr>
          <p:cNvPr id="93" name="Straight Connector 92"/>
          <p:cNvCxnSpPr>
            <a:stCxn id="85" idx="0"/>
            <a:endCxn id="36" idx="2"/>
          </p:cNvCxnSpPr>
          <p:nvPr/>
        </p:nvCxnSpPr>
        <p:spPr>
          <a:xfrm flipV="1">
            <a:off x="8272473" y="1861873"/>
            <a:ext cx="1500448" cy="418361"/>
          </a:xfrm>
          <a:prstGeom prst="line">
            <a:avLst/>
          </a:prstGeom>
          <a:noFill/>
          <a:ln w="9525" cap="flat" cmpd="sng" algn="ctr">
            <a:solidFill>
              <a:schemeClr val="tx1"/>
            </a:solidFill>
            <a:prstDash val="solid"/>
          </a:ln>
          <a:effectLst/>
        </p:spPr>
      </p:cxnSp>
      <p:cxnSp>
        <p:nvCxnSpPr>
          <p:cNvPr id="100" name="Straight Connector 99"/>
          <p:cNvCxnSpPr>
            <a:stCxn id="86" idx="0"/>
            <a:endCxn id="36" idx="2"/>
          </p:cNvCxnSpPr>
          <p:nvPr/>
        </p:nvCxnSpPr>
        <p:spPr>
          <a:xfrm flipH="1" flipV="1">
            <a:off x="9772922" y="1861873"/>
            <a:ext cx="620195" cy="418361"/>
          </a:xfrm>
          <a:prstGeom prst="line">
            <a:avLst/>
          </a:prstGeom>
          <a:noFill/>
          <a:ln w="9525" cap="flat" cmpd="sng" algn="ctr">
            <a:solidFill>
              <a:schemeClr val="tx1"/>
            </a:solidFill>
            <a:prstDash val="solid"/>
          </a:ln>
          <a:effectLst/>
        </p:spPr>
      </p:cxnSp>
      <p:cxnSp>
        <p:nvCxnSpPr>
          <p:cNvPr id="103" name="Straight Connector 102"/>
          <p:cNvCxnSpPr>
            <a:stCxn id="85" idx="2"/>
            <a:endCxn id="18" idx="0"/>
          </p:cNvCxnSpPr>
          <p:nvPr/>
        </p:nvCxnSpPr>
        <p:spPr>
          <a:xfrm flipH="1">
            <a:off x="7720476" y="2445026"/>
            <a:ext cx="551997" cy="549658"/>
          </a:xfrm>
          <a:prstGeom prst="line">
            <a:avLst/>
          </a:prstGeom>
          <a:noFill/>
          <a:ln w="9525" cap="flat" cmpd="sng" algn="ctr">
            <a:solidFill>
              <a:schemeClr val="tx1"/>
            </a:solidFill>
            <a:prstDash val="solid"/>
          </a:ln>
          <a:effectLst/>
        </p:spPr>
      </p:cxnSp>
      <p:cxnSp>
        <p:nvCxnSpPr>
          <p:cNvPr id="105" name="Straight Connector 104"/>
          <p:cNvCxnSpPr>
            <a:stCxn id="85" idx="2"/>
            <a:endCxn id="74" idx="0"/>
          </p:cNvCxnSpPr>
          <p:nvPr/>
        </p:nvCxnSpPr>
        <p:spPr>
          <a:xfrm>
            <a:off x="8272473" y="2445026"/>
            <a:ext cx="381161" cy="549658"/>
          </a:xfrm>
          <a:prstGeom prst="line">
            <a:avLst/>
          </a:prstGeom>
          <a:noFill/>
          <a:ln w="9525" cap="flat" cmpd="sng" algn="ctr">
            <a:solidFill>
              <a:schemeClr val="tx1"/>
            </a:solidFill>
            <a:prstDash val="solid"/>
          </a:ln>
          <a:effectLst/>
        </p:spPr>
      </p:cxnSp>
      <p:cxnSp>
        <p:nvCxnSpPr>
          <p:cNvPr id="106" name="Straight Connector 105"/>
          <p:cNvCxnSpPr>
            <a:stCxn id="85" idx="2"/>
            <a:endCxn id="19" idx="0"/>
          </p:cNvCxnSpPr>
          <p:nvPr/>
        </p:nvCxnSpPr>
        <p:spPr>
          <a:xfrm>
            <a:off x="8272473" y="2445026"/>
            <a:ext cx="1767916" cy="549658"/>
          </a:xfrm>
          <a:prstGeom prst="line">
            <a:avLst/>
          </a:prstGeom>
          <a:noFill/>
          <a:ln w="9525" cap="flat" cmpd="sng" algn="ctr">
            <a:solidFill>
              <a:schemeClr val="tx1"/>
            </a:solidFill>
            <a:prstDash val="solid"/>
          </a:ln>
          <a:effectLst/>
        </p:spPr>
      </p:cxnSp>
      <p:cxnSp>
        <p:nvCxnSpPr>
          <p:cNvPr id="108" name="Straight Connector 107"/>
          <p:cNvCxnSpPr>
            <a:stCxn id="85" idx="2"/>
            <a:endCxn id="20" idx="0"/>
          </p:cNvCxnSpPr>
          <p:nvPr/>
        </p:nvCxnSpPr>
        <p:spPr>
          <a:xfrm>
            <a:off x="8272474" y="2445026"/>
            <a:ext cx="2787039" cy="549658"/>
          </a:xfrm>
          <a:prstGeom prst="line">
            <a:avLst/>
          </a:prstGeom>
          <a:noFill/>
          <a:ln w="9525" cap="flat" cmpd="sng" algn="ctr">
            <a:solidFill>
              <a:schemeClr val="tx1"/>
            </a:solidFill>
            <a:prstDash val="solid"/>
          </a:ln>
          <a:effectLst/>
        </p:spPr>
      </p:cxnSp>
      <p:cxnSp>
        <p:nvCxnSpPr>
          <p:cNvPr id="111" name="Straight Connector 110"/>
          <p:cNvCxnSpPr>
            <a:stCxn id="86" idx="2"/>
            <a:endCxn id="20" idx="0"/>
          </p:cNvCxnSpPr>
          <p:nvPr/>
        </p:nvCxnSpPr>
        <p:spPr>
          <a:xfrm>
            <a:off x="10393115" y="2445026"/>
            <a:ext cx="666396" cy="549658"/>
          </a:xfrm>
          <a:prstGeom prst="line">
            <a:avLst/>
          </a:prstGeom>
          <a:noFill/>
          <a:ln w="9525" cap="flat" cmpd="sng" algn="ctr">
            <a:solidFill>
              <a:schemeClr val="tx1"/>
            </a:solidFill>
            <a:prstDash val="solid"/>
          </a:ln>
          <a:effectLst/>
        </p:spPr>
      </p:cxnSp>
      <p:cxnSp>
        <p:nvCxnSpPr>
          <p:cNvPr id="117" name="Straight Connector 116"/>
          <p:cNvCxnSpPr>
            <a:stCxn id="86" idx="2"/>
            <a:endCxn id="19" idx="0"/>
          </p:cNvCxnSpPr>
          <p:nvPr/>
        </p:nvCxnSpPr>
        <p:spPr>
          <a:xfrm flipH="1">
            <a:off x="10040390" y="2445026"/>
            <a:ext cx="352727" cy="549658"/>
          </a:xfrm>
          <a:prstGeom prst="line">
            <a:avLst/>
          </a:prstGeom>
          <a:noFill/>
          <a:ln w="9525" cap="flat" cmpd="sng" algn="ctr">
            <a:solidFill>
              <a:schemeClr val="tx1"/>
            </a:solidFill>
            <a:prstDash val="solid"/>
          </a:ln>
          <a:effectLst/>
        </p:spPr>
      </p:cxnSp>
      <p:cxnSp>
        <p:nvCxnSpPr>
          <p:cNvPr id="118" name="Straight Connector 117"/>
          <p:cNvCxnSpPr>
            <a:stCxn id="86" idx="2"/>
            <a:endCxn id="74" idx="0"/>
          </p:cNvCxnSpPr>
          <p:nvPr/>
        </p:nvCxnSpPr>
        <p:spPr>
          <a:xfrm flipH="1">
            <a:off x="8653633" y="2445026"/>
            <a:ext cx="1739484" cy="549658"/>
          </a:xfrm>
          <a:prstGeom prst="line">
            <a:avLst/>
          </a:prstGeom>
          <a:noFill/>
          <a:ln w="9525" cap="flat" cmpd="sng" algn="ctr">
            <a:solidFill>
              <a:schemeClr val="tx1"/>
            </a:solidFill>
            <a:prstDash val="solid"/>
          </a:ln>
          <a:effectLst/>
        </p:spPr>
      </p:cxnSp>
      <p:cxnSp>
        <p:nvCxnSpPr>
          <p:cNvPr id="121" name="Straight Connector 120"/>
          <p:cNvCxnSpPr>
            <a:stCxn id="86" idx="2"/>
            <a:endCxn id="18" idx="0"/>
          </p:cNvCxnSpPr>
          <p:nvPr/>
        </p:nvCxnSpPr>
        <p:spPr>
          <a:xfrm flipH="1">
            <a:off x="7720477" y="2445026"/>
            <a:ext cx="2672641" cy="549658"/>
          </a:xfrm>
          <a:prstGeom prst="line">
            <a:avLst/>
          </a:prstGeom>
          <a:noFill/>
          <a:ln w="9525" cap="flat" cmpd="sng" algn="ctr">
            <a:solidFill>
              <a:schemeClr val="tx1"/>
            </a:solidFill>
            <a:prstDash val="solid"/>
          </a:ln>
          <a:effectLst/>
        </p:spPr>
      </p:cxnSp>
      <p:grpSp>
        <p:nvGrpSpPr>
          <p:cNvPr id="122" name="Group 121"/>
          <p:cNvGrpSpPr/>
          <p:nvPr/>
        </p:nvGrpSpPr>
        <p:grpSpPr>
          <a:xfrm>
            <a:off x="7074611" y="4061399"/>
            <a:ext cx="360204" cy="649923"/>
            <a:chOff x="5307636" y="4061652"/>
            <a:chExt cx="270332" cy="650185"/>
          </a:xfrm>
        </p:grpSpPr>
        <p:sp>
          <p:nvSpPr>
            <p:cNvPr id="109" name="Rectangle 108"/>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5" name="Rectangle 124"/>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6" name="Rectangle 125"/>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8" name="Rectangle 12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9" name="Rectangle 12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49" name="Rectangle 148"/>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0" name="Group 149"/>
          <p:cNvGrpSpPr/>
          <p:nvPr/>
        </p:nvGrpSpPr>
        <p:grpSpPr>
          <a:xfrm>
            <a:off x="8100177" y="4061399"/>
            <a:ext cx="360204" cy="649923"/>
            <a:chOff x="5307636" y="4061652"/>
            <a:chExt cx="270332" cy="650185"/>
          </a:xfrm>
        </p:grpSpPr>
        <p:sp>
          <p:nvSpPr>
            <p:cNvPr id="151" name="Rectangle 150"/>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2" name="Rectangle 151"/>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3" name="Rectangle 152"/>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4" name="Rectangle 153"/>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5" name="Rectangle 154"/>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6" name="Rectangle 155"/>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7" name="Group 156"/>
          <p:cNvGrpSpPr/>
          <p:nvPr/>
        </p:nvGrpSpPr>
        <p:grpSpPr>
          <a:xfrm>
            <a:off x="10394475" y="4066276"/>
            <a:ext cx="360204" cy="649923"/>
            <a:chOff x="5307636" y="4061652"/>
            <a:chExt cx="270332" cy="650185"/>
          </a:xfrm>
        </p:grpSpPr>
        <p:sp>
          <p:nvSpPr>
            <p:cNvPr id="158" name="Rectangle 157"/>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9" name="Rectangle 158"/>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0" name="Rectangle 159"/>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1" name="Rectangle 160"/>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2" name="Rectangle 161"/>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3" name="Rectangle 162"/>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64" name="Group 163"/>
          <p:cNvGrpSpPr/>
          <p:nvPr/>
        </p:nvGrpSpPr>
        <p:grpSpPr>
          <a:xfrm>
            <a:off x="11420040" y="4069080"/>
            <a:ext cx="360204" cy="649923"/>
            <a:chOff x="5307636" y="4061652"/>
            <a:chExt cx="270332" cy="650185"/>
          </a:xfrm>
        </p:grpSpPr>
        <p:sp>
          <p:nvSpPr>
            <p:cNvPr id="165" name="Rectangle 164"/>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6" name="Rectangle 165"/>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7" name="Rectangle 166"/>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8" name="Rectangle 16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9" name="Rectangle 16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70" name="Rectangle 169"/>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sp>
        <p:nvSpPr>
          <p:cNvPr id="52" name="TextBox 51"/>
          <p:cNvSpPr txBox="1"/>
          <p:nvPr/>
        </p:nvSpPr>
        <p:spPr>
          <a:xfrm>
            <a:off x="8533173" y="5447960"/>
            <a:ext cx="2244204" cy="492314"/>
          </a:xfrm>
          <a:prstGeom prst="rect">
            <a:avLst/>
          </a:prstGeom>
          <a:noFill/>
        </p:spPr>
        <p:txBody>
          <a:bodyPr wrap="none" lIns="0" tIns="0" rIns="0" bIns="0" rtlCol="0">
            <a:spAutoFit/>
          </a:bodyPr>
          <a:lstStyle/>
          <a:p>
            <a:pPr defTabSz="914001"/>
            <a:r>
              <a:rPr lang="en-US" sz="3199" dirty="0">
                <a:solidFill>
                  <a:schemeClr val="tx2"/>
                </a:solidFill>
              </a:rPr>
              <a:t>30,000 </a:t>
            </a:r>
            <a:r>
              <a:rPr lang="en-US" sz="3199" dirty="0" err="1">
                <a:solidFill>
                  <a:schemeClr val="tx2"/>
                </a:solidFill>
              </a:rPr>
              <a:t>Gbps</a:t>
            </a:r>
            <a:endParaRPr lang="en-US" sz="3199" dirty="0">
              <a:solidFill>
                <a:schemeClr val="tx2"/>
              </a:solidFill>
            </a:endParaRPr>
          </a:p>
        </p:txBody>
      </p:sp>
      <p:sp>
        <p:nvSpPr>
          <p:cNvPr id="53" name="TextBox 52"/>
          <p:cNvSpPr txBox="1"/>
          <p:nvPr/>
        </p:nvSpPr>
        <p:spPr>
          <a:xfrm>
            <a:off x="2649993" y="5580128"/>
            <a:ext cx="1473160" cy="492314"/>
          </a:xfrm>
          <a:prstGeom prst="rect">
            <a:avLst/>
          </a:prstGeom>
          <a:noFill/>
        </p:spPr>
        <p:txBody>
          <a:bodyPr wrap="none" lIns="0" tIns="0" rIns="0" bIns="0" rtlCol="0">
            <a:spAutoFit/>
          </a:bodyPr>
          <a:lstStyle/>
          <a:p>
            <a:pPr defTabSz="914001"/>
            <a:r>
              <a:rPr lang="en-US" sz="3199" dirty="0">
                <a:solidFill>
                  <a:schemeClr val="tx2"/>
                </a:solidFill>
              </a:rPr>
              <a:t>120 </a:t>
            </a:r>
            <a:r>
              <a:rPr lang="en-US" sz="3199" dirty="0" err="1">
                <a:solidFill>
                  <a:schemeClr val="tx2"/>
                </a:solidFill>
              </a:rPr>
              <a:t>Gbs</a:t>
            </a:r>
            <a:endParaRPr lang="en-US" sz="3199" dirty="0">
              <a:solidFill>
                <a:schemeClr val="tx2"/>
              </a:solidFill>
            </a:endParaRPr>
          </a:p>
        </p:txBody>
      </p:sp>
      <p:grpSp>
        <p:nvGrpSpPr>
          <p:cNvPr id="3" name="Group 2"/>
          <p:cNvGrpSpPr/>
          <p:nvPr/>
        </p:nvGrpSpPr>
        <p:grpSpPr>
          <a:xfrm>
            <a:off x="526918" y="1542345"/>
            <a:ext cx="5350896" cy="3761980"/>
            <a:chOff x="228599" y="1066799"/>
            <a:chExt cx="8610601" cy="5257364"/>
          </a:xfrm>
        </p:grpSpPr>
        <p:sp>
          <p:nvSpPr>
            <p:cNvPr id="96" name="Rectangle 95"/>
            <p:cNvSpPr/>
            <p:nvPr/>
          </p:nvSpPr>
          <p:spPr>
            <a:xfrm>
              <a:off x="533398"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97" name="Rectangle 96"/>
            <p:cNvSpPr/>
            <p:nvPr/>
          </p:nvSpPr>
          <p:spPr>
            <a:xfrm>
              <a:off x="533398"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98" name="Rectangle 97"/>
            <p:cNvSpPr/>
            <p:nvPr/>
          </p:nvSpPr>
          <p:spPr>
            <a:xfrm>
              <a:off x="1142998"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99" name="Rectangle 98"/>
            <p:cNvSpPr/>
            <p:nvPr/>
          </p:nvSpPr>
          <p:spPr>
            <a:xfrm>
              <a:off x="761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1" name="Rectangle 100"/>
            <p:cNvSpPr/>
            <p:nvPr/>
          </p:nvSpPr>
          <p:spPr>
            <a:xfrm>
              <a:off x="6858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2" name="Rectangle 101"/>
            <p:cNvSpPr/>
            <p:nvPr/>
          </p:nvSpPr>
          <p:spPr>
            <a:xfrm>
              <a:off x="1523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4" name="Rectangle 103"/>
            <p:cNvSpPr/>
            <p:nvPr/>
          </p:nvSpPr>
          <p:spPr>
            <a:xfrm>
              <a:off x="14477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7" name="Rectangle 106"/>
            <p:cNvSpPr/>
            <p:nvPr/>
          </p:nvSpPr>
          <p:spPr>
            <a:xfrm>
              <a:off x="1066799"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10" name="Rectangle 109"/>
            <p:cNvSpPr/>
            <p:nvPr/>
          </p:nvSpPr>
          <p:spPr>
            <a:xfrm>
              <a:off x="533398"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12" name="Rectangle 111"/>
            <p:cNvSpPr/>
            <p:nvPr/>
          </p:nvSpPr>
          <p:spPr>
            <a:xfrm>
              <a:off x="533398"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13" name="Rectangle 112"/>
            <p:cNvSpPr/>
            <p:nvPr/>
          </p:nvSpPr>
          <p:spPr>
            <a:xfrm>
              <a:off x="25146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14" name="Rectangle 113"/>
            <p:cNvSpPr/>
            <p:nvPr/>
          </p:nvSpPr>
          <p:spPr>
            <a:xfrm>
              <a:off x="2133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5" name="Rectangle 114"/>
            <p:cNvSpPr/>
            <p:nvPr/>
          </p:nvSpPr>
          <p:spPr>
            <a:xfrm>
              <a:off x="20574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16" name="Rectangle 115"/>
            <p:cNvSpPr/>
            <p:nvPr/>
          </p:nvSpPr>
          <p:spPr>
            <a:xfrm>
              <a:off x="2895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9" name="Rectangle 118"/>
            <p:cNvSpPr/>
            <p:nvPr/>
          </p:nvSpPr>
          <p:spPr>
            <a:xfrm>
              <a:off x="28193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20" name="Rectangle 119"/>
            <p:cNvSpPr/>
            <p:nvPr/>
          </p:nvSpPr>
          <p:spPr>
            <a:xfrm>
              <a:off x="24384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23" name="Rectangle 122"/>
            <p:cNvSpPr/>
            <p:nvPr/>
          </p:nvSpPr>
          <p:spPr>
            <a:xfrm>
              <a:off x="38862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24" name="Rectangle 123"/>
            <p:cNvSpPr/>
            <p:nvPr/>
          </p:nvSpPr>
          <p:spPr>
            <a:xfrm>
              <a:off x="35051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27" name="Rectangle 126"/>
            <p:cNvSpPr/>
            <p:nvPr/>
          </p:nvSpPr>
          <p:spPr>
            <a:xfrm>
              <a:off x="34290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0" name="Rectangle 129"/>
            <p:cNvSpPr/>
            <p:nvPr/>
          </p:nvSpPr>
          <p:spPr>
            <a:xfrm>
              <a:off x="42672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1" name="Rectangle 130"/>
            <p:cNvSpPr/>
            <p:nvPr/>
          </p:nvSpPr>
          <p:spPr>
            <a:xfrm>
              <a:off x="41909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2" name="Rectangle 131"/>
            <p:cNvSpPr/>
            <p:nvPr/>
          </p:nvSpPr>
          <p:spPr>
            <a:xfrm>
              <a:off x="38100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3" name="Rectangle 132"/>
            <p:cNvSpPr/>
            <p:nvPr/>
          </p:nvSpPr>
          <p:spPr>
            <a:xfrm>
              <a:off x="52578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34" name="Rectangle 133"/>
            <p:cNvSpPr/>
            <p:nvPr/>
          </p:nvSpPr>
          <p:spPr>
            <a:xfrm>
              <a:off x="4876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5" name="Rectangle 134"/>
            <p:cNvSpPr/>
            <p:nvPr/>
          </p:nvSpPr>
          <p:spPr>
            <a:xfrm>
              <a:off x="48006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6" name="Rectangle 135"/>
            <p:cNvSpPr/>
            <p:nvPr/>
          </p:nvSpPr>
          <p:spPr>
            <a:xfrm>
              <a:off x="5638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7" name="Rectangle 136"/>
            <p:cNvSpPr/>
            <p:nvPr/>
          </p:nvSpPr>
          <p:spPr>
            <a:xfrm>
              <a:off x="55626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8" name="Rectangle 137"/>
            <p:cNvSpPr/>
            <p:nvPr/>
          </p:nvSpPr>
          <p:spPr>
            <a:xfrm>
              <a:off x="51816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9" name="Rectangle 138"/>
            <p:cNvSpPr/>
            <p:nvPr/>
          </p:nvSpPr>
          <p:spPr>
            <a:xfrm>
              <a:off x="66294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0" name="Rectangle 139"/>
            <p:cNvSpPr/>
            <p:nvPr/>
          </p:nvSpPr>
          <p:spPr>
            <a:xfrm>
              <a:off x="6248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1" name="Rectangle 140"/>
            <p:cNvSpPr/>
            <p:nvPr/>
          </p:nvSpPr>
          <p:spPr>
            <a:xfrm>
              <a:off x="6172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2" name="Rectangle 141"/>
            <p:cNvSpPr/>
            <p:nvPr/>
          </p:nvSpPr>
          <p:spPr>
            <a:xfrm>
              <a:off x="7010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3" name="Rectangle 142"/>
            <p:cNvSpPr/>
            <p:nvPr/>
          </p:nvSpPr>
          <p:spPr>
            <a:xfrm>
              <a:off x="6934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4" name="Rectangle 143"/>
            <p:cNvSpPr/>
            <p:nvPr/>
          </p:nvSpPr>
          <p:spPr>
            <a:xfrm>
              <a:off x="65532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45" name="Rectangle 144"/>
            <p:cNvSpPr/>
            <p:nvPr/>
          </p:nvSpPr>
          <p:spPr>
            <a:xfrm>
              <a:off x="8001002"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6" name="Rectangle 145"/>
            <p:cNvSpPr/>
            <p:nvPr/>
          </p:nvSpPr>
          <p:spPr>
            <a:xfrm>
              <a:off x="7620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7" name="Rectangle 146"/>
            <p:cNvSpPr/>
            <p:nvPr/>
          </p:nvSpPr>
          <p:spPr>
            <a:xfrm>
              <a:off x="7543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8" name="Rectangle 147"/>
            <p:cNvSpPr/>
            <p:nvPr/>
          </p:nvSpPr>
          <p:spPr>
            <a:xfrm>
              <a:off x="8382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71" name="Rectangle 170"/>
            <p:cNvSpPr/>
            <p:nvPr/>
          </p:nvSpPr>
          <p:spPr>
            <a:xfrm>
              <a:off x="8305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72" name="Rectangle 171"/>
            <p:cNvSpPr/>
            <p:nvPr/>
          </p:nvSpPr>
          <p:spPr>
            <a:xfrm>
              <a:off x="7924802"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73" name="TextBox 172"/>
            <p:cNvSpPr txBox="1"/>
            <p:nvPr/>
          </p:nvSpPr>
          <p:spPr>
            <a:xfrm>
              <a:off x="838199" y="4419599"/>
              <a:ext cx="762000" cy="171978"/>
            </a:xfrm>
            <a:prstGeom prst="rect">
              <a:avLst/>
            </a:prstGeom>
            <a:noFill/>
          </p:spPr>
          <p:txBody>
            <a:bodyPr wrap="square" rtlCol="0">
              <a:spAutoFit/>
            </a:bodyPr>
            <a:lstStyle/>
            <a:p>
              <a:pPr defTabSz="914001"/>
              <a:r>
                <a:rPr lang="en-US" sz="200" dirty="0">
                  <a:solidFill>
                    <a:srgbClr val="FFFFFF"/>
                  </a:solidFill>
                </a:rPr>
                <a:t>20Racks</a:t>
              </a:r>
            </a:p>
          </p:txBody>
        </p:sp>
        <p:cxnSp>
          <p:nvCxnSpPr>
            <p:cNvPr id="174" name="Straight Connector 173"/>
            <p:cNvCxnSpPr>
              <a:stCxn id="97" idx="0"/>
              <a:endCxn id="107" idx="2"/>
            </p:cNvCxnSpPr>
            <p:nvPr/>
          </p:nvCxnSpPr>
          <p:spPr>
            <a:xfrm rot="5400000" flipH="1" flipV="1">
              <a:off x="5334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5" name="Straight Connector 174"/>
            <p:cNvCxnSpPr>
              <a:endCxn id="107" idx="2"/>
            </p:cNvCxnSpPr>
            <p:nvPr/>
          </p:nvCxnSpPr>
          <p:spPr>
            <a:xfrm rot="5400000" flipH="1" flipV="1">
              <a:off x="7048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6" name="Straight Connector 175"/>
            <p:cNvCxnSpPr>
              <a:stCxn id="200" idx="0"/>
              <a:endCxn id="107" idx="2"/>
            </p:cNvCxnSpPr>
            <p:nvPr/>
          </p:nvCxnSpPr>
          <p:spPr>
            <a:xfrm rot="16200000" flipV="1">
              <a:off x="10287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177" name="Straight Connector 176"/>
            <p:cNvCxnSpPr>
              <a:endCxn id="107" idx="2"/>
            </p:cNvCxnSpPr>
            <p:nvPr/>
          </p:nvCxnSpPr>
          <p:spPr>
            <a:xfrm rot="16200000" flipV="1">
              <a:off x="8953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178" name="Rectangle 177"/>
            <p:cNvSpPr/>
            <p:nvPr/>
          </p:nvSpPr>
          <p:spPr>
            <a:xfrm>
              <a:off x="2514600" y="19811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79" name="Rectangle 178"/>
            <p:cNvSpPr/>
            <p:nvPr/>
          </p:nvSpPr>
          <p:spPr>
            <a:xfrm>
              <a:off x="2438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0" name="Rectangle 179"/>
            <p:cNvSpPr/>
            <p:nvPr/>
          </p:nvSpPr>
          <p:spPr>
            <a:xfrm>
              <a:off x="6629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1" name="Rectangle 180"/>
            <p:cNvSpPr/>
            <p:nvPr/>
          </p:nvSpPr>
          <p:spPr>
            <a:xfrm>
              <a:off x="6553200" y="21335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2" name="Rectangle 181"/>
            <p:cNvSpPr/>
            <p:nvPr/>
          </p:nvSpPr>
          <p:spPr>
            <a:xfrm>
              <a:off x="4495800" y="10667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3" name="Rectangle 182"/>
            <p:cNvSpPr/>
            <p:nvPr/>
          </p:nvSpPr>
          <p:spPr>
            <a:xfrm>
              <a:off x="4419601" y="11429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4" name="TextBox 183"/>
            <p:cNvSpPr txBox="1"/>
            <p:nvPr/>
          </p:nvSpPr>
          <p:spPr>
            <a:xfrm>
              <a:off x="3124200" y="1066799"/>
              <a:ext cx="1143001" cy="304365"/>
            </a:xfrm>
            <a:prstGeom prst="rect">
              <a:avLst/>
            </a:prstGeom>
            <a:noFill/>
          </p:spPr>
          <p:txBody>
            <a:bodyPr wrap="square" rtlCol="0">
              <a:spAutoFit/>
            </a:bodyPr>
            <a:lstStyle/>
            <a:p>
              <a:pPr defTabSz="914001"/>
              <a:r>
                <a:rPr lang="en-US" sz="800" dirty="0">
                  <a:solidFill>
                    <a:srgbClr val="FFFFFF"/>
                  </a:solidFill>
                </a:rPr>
                <a:t>DC Router</a:t>
              </a:r>
            </a:p>
          </p:txBody>
        </p:sp>
        <p:sp>
          <p:nvSpPr>
            <p:cNvPr id="185" name="TextBox 184"/>
            <p:cNvSpPr txBox="1"/>
            <p:nvPr/>
          </p:nvSpPr>
          <p:spPr>
            <a:xfrm>
              <a:off x="1295400" y="1828797"/>
              <a:ext cx="914399" cy="479746"/>
            </a:xfrm>
            <a:prstGeom prst="rect">
              <a:avLst/>
            </a:prstGeom>
            <a:noFill/>
          </p:spPr>
          <p:txBody>
            <a:bodyPr wrap="square" rtlCol="0">
              <a:spAutoFit/>
            </a:bodyPr>
            <a:lstStyle/>
            <a:p>
              <a:pPr defTabSz="914001"/>
              <a:r>
                <a:rPr lang="en-US" sz="800" dirty="0">
                  <a:solidFill>
                    <a:srgbClr val="FFFFFF"/>
                  </a:solidFill>
                </a:rPr>
                <a:t>Access Routers</a:t>
              </a:r>
            </a:p>
          </p:txBody>
        </p:sp>
        <p:sp>
          <p:nvSpPr>
            <p:cNvPr id="186" name="TextBox 185"/>
            <p:cNvSpPr txBox="1"/>
            <p:nvPr/>
          </p:nvSpPr>
          <p:spPr>
            <a:xfrm>
              <a:off x="228599" y="2590799"/>
              <a:ext cx="1447800" cy="479746"/>
            </a:xfrm>
            <a:prstGeom prst="rect">
              <a:avLst/>
            </a:prstGeom>
            <a:noFill/>
          </p:spPr>
          <p:txBody>
            <a:bodyPr wrap="square" rtlCol="0">
              <a:spAutoFit/>
            </a:bodyPr>
            <a:lstStyle/>
            <a:p>
              <a:pPr defTabSz="914001"/>
              <a:r>
                <a:rPr lang="en-US" sz="800" dirty="0">
                  <a:solidFill>
                    <a:srgbClr val="FFFFFF"/>
                  </a:solidFill>
                </a:rPr>
                <a:t>Aggregation + LB</a:t>
              </a:r>
            </a:p>
          </p:txBody>
        </p:sp>
        <p:cxnSp>
          <p:nvCxnSpPr>
            <p:cNvPr id="187" name="Straight Connector 186"/>
            <p:cNvCxnSpPr>
              <a:stCxn id="179" idx="2"/>
            </p:cNvCxnSpPr>
            <p:nvPr/>
          </p:nvCxnSpPr>
          <p:spPr>
            <a:xfrm rot="5400000">
              <a:off x="1543049" y="2266949"/>
              <a:ext cx="838200" cy="1333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88" name="Straight Connector 187"/>
            <p:cNvCxnSpPr>
              <a:stCxn id="179" idx="2"/>
              <a:endCxn id="120" idx="0"/>
            </p:cNvCxnSpPr>
            <p:nvPr/>
          </p:nvCxnSpPr>
          <p:spPr>
            <a:xfrm rot="5400000">
              <a:off x="2209799" y="2933698"/>
              <a:ext cx="8382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89" name="Straight Connector 188"/>
            <p:cNvCxnSpPr>
              <a:stCxn id="179" idx="2"/>
              <a:endCxn id="132" idx="0"/>
            </p:cNvCxnSpPr>
            <p:nvPr/>
          </p:nvCxnSpPr>
          <p:spPr>
            <a:xfrm rot="16200000" flipH="1">
              <a:off x="2895601" y="2247899"/>
              <a:ext cx="8382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0" name="Straight Connector 189"/>
            <p:cNvCxnSpPr>
              <a:endCxn id="172" idx="0"/>
            </p:cNvCxnSpPr>
            <p:nvPr/>
          </p:nvCxnSpPr>
          <p:spPr>
            <a:xfrm>
              <a:off x="6781802" y="2590798"/>
              <a:ext cx="1333500" cy="7620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1" name="Straight Connector 190"/>
            <p:cNvCxnSpPr>
              <a:stCxn id="181" idx="2"/>
              <a:endCxn id="144" idx="0"/>
            </p:cNvCxnSpPr>
            <p:nvPr/>
          </p:nvCxnSpPr>
          <p:spPr>
            <a:xfrm rot="5400000">
              <a:off x="6362701" y="2971798"/>
              <a:ext cx="7620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92" name="Straight Connector 191"/>
            <p:cNvCxnSpPr>
              <a:stCxn id="181" idx="2"/>
              <a:endCxn id="138" idx="0"/>
            </p:cNvCxnSpPr>
            <p:nvPr/>
          </p:nvCxnSpPr>
          <p:spPr>
            <a:xfrm rot="5400000">
              <a:off x="5676901" y="2285999"/>
              <a:ext cx="7620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3" name="Straight Connector 192"/>
            <p:cNvCxnSpPr>
              <a:endCxn id="181" idx="0"/>
            </p:cNvCxnSpPr>
            <p:nvPr/>
          </p:nvCxnSpPr>
          <p:spPr>
            <a:xfrm>
              <a:off x="4648200" y="1600198"/>
              <a:ext cx="2095500" cy="5333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94" name="Straight Connector 193"/>
            <p:cNvCxnSpPr/>
            <p:nvPr/>
          </p:nvCxnSpPr>
          <p:spPr>
            <a:xfrm rot="10800000" flipV="1">
              <a:off x="2743200" y="1600198"/>
              <a:ext cx="1905000" cy="457199"/>
            </a:xfrm>
            <a:prstGeom prst="line">
              <a:avLst/>
            </a:prstGeom>
          </p:spPr>
          <p:style>
            <a:lnRef idx="1">
              <a:schemeClr val="accent3"/>
            </a:lnRef>
            <a:fillRef idx="0">
              <a:schemeClr val="accent3"/>
            </a:fillRef>
            <a:effectRef idx="0">
              <a:schemeClr val="accent3"/>
            </a:effectRef>
            <a:fontRef idx="minor">
              <a:schemeClr val="tx1"/>
            </a:fontRef>
          </p:style>
        </p:cxnSp>
        <p:sp>
          <p:nvSpPr>
            <p:cNvPr id="195" name="Rectangle 194"/>
            <p:cNvSpPr/>
            <p:nvPr/>
          </p:nvSpPr>
          <p:spPr>
            <a:xfrm>
              <a:off x="9905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196" name="Rectangle 195"/>
            <p:cNvSpPr/>
            <p:nvPr/>
          </p:nvSpPr>
          <p:spPr>
            <a:xfrm>
              <a:off x="9905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197" name="Rectangle 196"/>
            <p:cNvSpPr/>
            <p:nvPr/>
          </p:nvSpPr>
          <p:spPr>
            <a:xfrm>
              <a:off x="9905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98" name="Rectangle 197"/>
            <p:cNvSpPr/>
            <p:nvPr/>
          </p:nvSpPr>
          <p:spPr>
            <a:xfrm>
              <a:off x="9905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99" name="Rectangle 198"/>
            <p:cNvSpPr/>
            <p:nvPr/>
          </p:nvSpPr>
          <p:spPr>
            <a:xfrm>
              <a:off x="15239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0" name="Rectangle 199"/>
            <p:cNvSpPr/>
            <p:nvPr/>
          </p:nvSpPr>
          <p:spPr>
            <a:xfrm>
              <a:off x="15239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1" name="Rectangle 200"/>
            <p:cNvSpPr/>
            <p:nvPr/>
          </p:nvSpPr>
          <p:spPr>
            <a:xfrm>
              <a:off x="15239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2" name="Rectangle 201"/>
            <p:cNvSpPr/>
            <p:nvPr/>
          </p:nvSpPr>
          <p:spPr>
            <a:xfrm>
              <a:off x="15239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03" name="TextBox 202"/>
            <p:cNvSpPr txBox="1"/>
            <p:nvPr/>
          </p:nvSpPr>
          <p:spPr>
            <a:xfrm>
              <a:off x="3124200" y="6019798"/>
              <a:ext cx="2514601" cy="304365"/>
            </a:xfrm>
            <a:prstGeom prst="rect">
              <a:avLst/>
            </a:prstGeom>
            <a:noFill/>
          </p:spPr>
          <p:txBody>
            <a:bodyPr wrap="square" rtlCol="0">
              <a:spAutoFit/>
            </a:bodyPr>
            <a:lstStyle/>
            <a:p>
              <a:pPr defTabSz="914001"/>
              <a:endParaRPr lang="en-US" sz="800" dirty="0">
                <a:solidFill>
                  <a:srgbClr val="FFFFFF"/>
                </a:solidFill>
              </a:endParaRPr>
            </a:p>
          </p:txBody>
        </p:sp>
        <p:sp>
          <p:nvSpPr>
            <p:cNvPr id="204" name="Rectangle 203"/>
            <p:cNvSpPr/>
            <p:nvPr/>
          </p:nvSpPr>
          <p:spPr>
            <a:xfrm>
              <a:off x="1981200"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5" name="Rectangle 204"/>
            <p:cNvSpPr/>
            <p:nvPr/>
          </p:nvSpPr>
          <p:spPr>
            <a:xfrm>
              <a:off x="1981200"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6" name="Rectangle 205"/>
            <p:cNvSpPr/>
            <p:nvPr/>
          </p:nvSpPr>
          <p:spPr>
            <a:xfrm>
              <a:off x="1981200"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7" name="Rectangle 206"/>
            <p:cNvSpPr/>
            <p:nvPr/>
          </p:nvSpPr>
          <p:spPr>
            <a:xfrm>
              <a:off x="1981200"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08" name="Straight Connector 207"/>
            <p:cNvCxnSpPr>
              <a:stCxn id="205" idx="0"/>
            </p:cNvCxnSpPr>
            <p:nvPr/>
          </p:nvCxnSpPr>
          <p:spPr>
            <a:xfrm rot="5400000" flipH="1" flipV="1">
              <a:off x="19812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09" name="Straight Connector 208"/>
            <p:cNvCxnSpPr/>
            <p:nvPr/>
          </p:nvCxnSpPr>
          <p:spPr>
            <a:xfrm rot="5400000" flipH="1" flipV="1">
              <a:off x="21526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10" name="Straight Connector 209"/>
            <p:cNvCxnSpPr>
              <a:stCxn id="217" idx="0"/>
            </p:cNvCxnSpPr>
            <p:nvPr/>
          </p:nvCxnSpPr>
          <p:spPr>
            <a:xfrm rot="16200000" flipV="1">
              <a:off x="24765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11" name="Straight Connector 210"/>
            <p:cNvCxnSpPr/>
            <p:nvPr/>
          </p:nvCxnSpPr>
          <p:spPr>
            <a:xfrm rot="16200000" flipV="1">
              <a:off x="2343151"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12" name="Rectangle 211"/>
            <p:cNvSpPr/>
            <p:nvPr/>
          </p:nvSpPr>
          <p:spPr>
            <a:xfrm>
              <a:off x="2438401"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3" name="Rectangle 212"/>
            <p:cNvSpPr/>
            <p:nvPr/>
          </p:nvSpPr>
          <p:spPr>
            <a:xfrm>
              <a:off x="2438401"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4" name="Rectangle 213"/>
            <p:cNvSpPr/>
            <p:nvPr/>
          </p:nvSpPr>
          <p:spPr>
            <a:xfrm>
              <a:off x="2438401"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5" name="Rectangle 214"/>
            <p:cNvSpPr/>
            <p:nvPr/>
          </p:nvSpPr>
          <p:spPr>
            <a:xfrm>
              <a:off x="2438401"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16" name="Rectangle 215"/>
            <p:cNvSpPr/>
            <p:nvPr/>
          </p:nvSpPr>
          <p:spPr>
            <a:xfrm>
              <a:off x="29717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7" name="Rectangle 216"/>
            <p:cNvSpPr/>
            <p:nvPr/>
          </p:nvSpPr>
          <p:spPr>
            <a:xfrm>
              <a:off x="29717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8" name="Rectangle 217"/>
            <p:cNvSpPr/>
            <p:nvPr/>
          </p:nvSpPr>
          <p:spPr>
            <a:xfrm>
              <a:off x="29717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9" name="Rectangle 218"/>
            <p:cNvSpPr/>
            <p:nvPr/>
          </p:nvSpPr>
          <p:spPr>
            <a:xfrm>
              <a:off x="29717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20" name="Rectangle 219"/>
            <p:cNvSpPr/>
            <p:nvPr/>
          </p:nvSpPr>
          <p:spPr>
            <a:xfrm>
              <a:off x="3429000" y="4724399"/>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1" name="Rectangle 220"/>
            <p:cNvSpPr/>
            <p:nvPr/>
          </p:nvSpPr>
          <p:spPr>
            <a:xfrm>
              <a:off x="3429000" y="4724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22" name="Rectangle 221"/>
            <p:cNvSpPr/>
            <p:nvPr/>
          </p:nvSpPr>
          <p:spPr>
            <a:xfrm>
              <a:off x="3429000" y="48767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23" name="Rectangle 222"/>
            <p:cNvSpPr/>
            <p:nvPr/>
          </p:nvSpPr>
          <p:spPr>
            <a:xfrm>
              <a:off x="3429000" y="57911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24" name="Straight Connector 223"/>
            <p:cNvCxnSpPr>
              <a:stCxn id="221" idx="0"/>
              <a:endCxn id="132" idx="2"/>
            </p:cNvCxnSpPr>
            <p:nvPr/>
          </p:nvCxnSpPr>
          <p:spPr>
            <a:xfrm rot="5400000" flipH="1" flipV="1">
              <a:off x="3352800" y="4076699"/>
              <a:ext cx="914401" cy="3810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25" name="Straight Connector 224"/>
            <p:cNvCxnSpPr>
              <a:endCxn id="132" idx="2"/>
            </p:cNvCxnSpPr>
            <p:nvPr/>
          </p:nvCxnSpPr>
          <p:spPr>
            <a:xfrm rot="5400000" flipH="1" flipV="1">
              <a:off x="3524251" y="4248150"/>
              <a:ext cx="914401"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6" name="Straight Connector 225"/>
            <p:cNvCxnSpPr>
              <a:stCxn id="233" idx="0"/>
              <a:endCxn id="132" idx="2"/>
            </p:cNvCxnSpPr>
            <p:nvPr/>
          </p:nvCxnSpPr>
          <p:spPr>
            <a:xfrm rot="16200000" flipV="1">
              <a:off x="3848100" y="3962400"/>
              <a:ext cx="914402" cy="609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7" name="Straight Connector 226"/>
            <p:cNvCxnSpPr>
              <a:endCxn id="132" idx="2"/>
            </p:cNvCxnSpPr>
            <p:nvPr/>
          </p:nvCxnSpPr>
          <p:spPr>
            <a:xfrm rot="16200000" flipV="1">
              <a:off x="3714751" y="4095750"/>
              <a:ext cx="914402" cy="342901"/>
            </a:xfrm>
            <a:prstGeom prst="line">
              <a:avLst/>
            </a:prstGeom>
          </p:spPr>
          <p:style>
            <a:lnRef idx="1">
              <a:schemeClr val="accent3"/>
            </a:lnRef>
            <a:fillRef idx="2">
              <a:schemeClr val="accent3"/>
            </a:fillRef>
            <a:effectRef idx="1">
              <a:schemeClr val="accent3"/>
            </a:effectRef>
            <a:fontRef idx="minor">
              <a:schemeClr val="dk1"/>
            </a:fontRef>
          </p:style>
        </p:cxnSp>
        <p:sp>
          <p:nvSpPr>
            <p:cNvPr id="228" name="Rectangle 227"/>
            <p:cNvSpPr/>
            <p:nvPr/>
          </p:nvSpPr>
          <p:spPr>
            <a:xfrm>
              <a:off x="3886200"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9" name="Rectangle 228"/>
            <p:cNvSpPr/>
            <p:nvPr/>
          </p:nvSpPr>
          <p:spPr>
            <a:xfrm>
              <a:off x="3886200"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0" name="Rectangle 229"/>
            <p:cNvSpPr/>
            <p:nvPr/>
          </p:nvSpPr>
          <p:spPr>
            <a:xfrm>
              <a:off x="3886200"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1" name="Rectangle 230"/>
            <p:cNvSpPr/>
            <p:nvPr/>
          </p:nvSpPr>
          <p:spPr>
            <a:xfrm>
              <a:off x="3886200"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2" name="Rectangle 231"/>
            <p:cNvSpPr/>
            <p:nvPr/>
          </p:nvSpPr>
          <p:spPr>
            <a:xfrm>
              <a:off x="44196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3" name="Rectangle 232"/>
            <p:cNvSpPr/>
            <p:nvPr/>
          </p:nvSpPr>
          <p:spPr>
            <a:xfrm>
              <a:off x="44196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4" name="Rectangle 233"/>
            <p:cNvSpPr/>
            <p:nvPr/>
          </p:nvSpPr>
          <p:spPr>
            <a:xfrm>
              <a:off x="44196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5" name="Rectangle 234"/>
            <p:cNvSpPr/>
            <p:nvPr/>
          </p:nvSpPr>
          <p:spPr>
            <a:xfrm>
              <a:off x="44196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6" name="Rectangle 235"/>
            <p:cNvSpPr/>
            <p:nvPr/>
          </p:nvSpPr>
          <p:spPr>
            <a:xfrm>
              <a:off x="48768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7" name="Rectangle 236"/>
            <p:cNvSpPr/>
            <p:nvPr/>
          </p:nvSpPr>
          <p:spPr>
            <a:xfrm>
              <a:off x="48768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8" name="Rectangle 237"/>
            <p:cNvSpPr/>
            <p:nvPr/>
          </p:nvSpPr>
          <p:spPr>
            <a:xfrm>
              <a:off x="48768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9" name="Rectangle 238"/>
            <p:cNvSpPr/>
            <p:nvPr/>
          </p:nvSpPr>
          <p:spPr>
            <a:xfrm>
              <a:off x="48768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40" name="Straight Connector 239"/>
            <p:cNvCxnSpPr>
              <a:stCxn id="237" idx="0"/>
              <a:endCxn id="138" idx="2"/>
            </p:cNvCxnSpPr>
            <p:nvPr/>
          </p:nvCxnSpPr>
          <p:spPr>
            <a:xfrm rot="5400000" flipH="1" flipV="1">
              <a:off x="4762501" y="4114801"/>
              <a:ext cx="914402" cy="304799"/>
            </a:xfrm>
            <a:prstGeom prst="line">
              <a:avLst/>
            </a:prstGeom>
          </p:spPr>
          <p:style>
            <a:lnRef idx="1">
              <a:schemeClr val="accent3"/>
            </a:lnRef>
            <a:fillRef idx="2">
              <a:schemeClr val="accent3"/>
            </a:fillRef>
            <a:effectRef idx="1">
              <a:schemeClr val="accent3"/>
            </a:effectRef>
            <a:fontRef idx="minor">
              <a:schemeClr val="dk1"/>
            </a:fontRef>
          </p:style>
        </p:cxnSp>
        <p:cxnSp>
          <p:nvCxnSpPr>
            <p:cNvPr id="241" name="Straight Connector 240"/>
            <p:cNvCxnSpPr>
              <a:endCxn id="138" idx="2"/>
            </p:cNvCxnSpPr>
            <p:nvPr/>
          </p:nvCxnSpPr>
          <p:spPr>
            <a:xfrm rot="16200000" flipV="1">
              <a:off x="4933951" y="4248152"/>
              <a:ext cx="914402"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2" name="Straight Connector 241"/>
            <p:cNvCxnSpPr>
              <a:stCxn id="249" idx="0"/>
              <a:endCxn id="138" idx="2"/>
            </p:cNvCxnSpPr>
            <p:nvPr/>
          </p:nvCxnSpPr>
          <p:spPr>
            <a:xfrm rot="16200000" flipV="1">
              <a:off x="5257800" y="3924302"/>
              <a:ext cx="914402" cy="6858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3" name="Straight Connector 242"/>
            <p:cNvCxnSpPr>
              <a:endCxn id="138" idx="2"/>
            </p:cNvCxnSpPr>
            <p:nvPr/>
          </p:nvCxnSpPr>
          <p:spPr>
            <a:xfrm rot="16200000" flipV="1">
              <a:off x="5124450" y="4057652"/>
              <a:ext cx="914400" cy="419101"/>
            </a:xfrm>
            <a:prstGeom prst="line">
              <a:avLst/>
            </a:prstGeom>
          </p:spPr>
          <p:style>
            <a:lnRef idx="1">
              <a:schemeClr val="accent3"/>
            </a:lnRef>
            <a:fillRef idx="2">
              <a:schemeClr val="accent3"/>
            </a:fillRef>
            <a:effectRef idx="1">
              <a:schemeClr val="accent3"/>
            </a:effectRef>
            <a:fontRef idx="minor">
              <a:schemeClr val="dk1"/>
            </a:fontRef>
          </p:style>
        </p:cxnSp>
        <p:sp>
          <p:nvSpPr>
            <p:cNvPr id="244" name="Rectangle 243"/>
            <p:cNvSpPr/>
            <p:nvPr/>
          </p:nvSpPr>
          <p:spPr>
            <a:xfrm>
              <a:off x="5334000"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5" name="Rectangle 244"/>
            <p:cNvSpPr/>
            <p:nvPr/>
          </p:nvSpPr>
          <p:spPr>
            <a:xfrm>
              <a:off x="5334000"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46" name="Rectangle 245"/>
            <p:cNvSpPr/>
            <p:nvPr/>
          </p:nvSpPr>
          <p:spPr>
            <a:xfrm>
              <a:off x="5334000"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47" name="Rectangle 246"/>
            <p:cNvSpPr/>
            <p:nvPr/>
          </p:nvSpPr>
          <p:spPr>
            <a:xfrm>
              <a:off x="5334000" y="57912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48" name="Rectangle 247"/>
            <p:cNvSpPr/>
            <p:nvPr/>
          </p:nvSpPr>
          <p:spPr>
            <a:xfrm>
              <a:off x="58674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9" name="Rectangle 248"/>
            <p:cNvSpPr/>
            <p:nvPr/>
          </p:nvSpPr>
          <p:spPr>
            <a:xfrm>
              <a:off x="58674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0" name="Rectangle 249"/>
            <p:cNvSpPr/>
            <p:nvPr/>
          </p:nvSpPr>
          <p:spPr>
            <a:xfrm>
              <a:off x="5867401"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1" name="Rectangle 250"/>
            <p:cNvSpPr/>
            <p:nvPr/>
          </p:nvSpPr>
          <p:spPr>
            <a:xfrm>
              <a:off x="5867401" y="5791205"/>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52" name="Rectangle 251"/>
            <p:cNvSpPr/>
            <p:nvPr/>
          </p:nvSpPr>
          <p:spPr>
            <a:xfrm>
              <a:off x="7391402" y="4724403"/>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53" name="Rectangle 252"/>
            <p:cNvSpPr/>
            <p:nvPr/>
          </p:nvSpPr>
          <p:spPr>
            <a:xfrm>
              <a:off x="7391402" y="47244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4" name="Rectangle 253"/>
            <p:cNvSpPr/>
            <p:nvPr/>
          </p:nvSpPr>
          <p:spPr>
            <a:xfrm>
              <a:off x="7391402"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5" name="Rectangle 254"/>
            <p:cNvSpPr/>
            <p:nvPr/>
          </p:nvSpPr>
          <p:spPr>
            <a:xfrm>
              <a:off x="7391402"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56" name="Straight Connector 255"/>
            <p:cNvCxnSpPr>
              <a:stCxn id="253" idx="0"/>
            </p:cNvCxnSpPr>
            <p:nvPr/>
          </p:nvCxnSpPr>
          <p:spPr>
            <a:xfrm rot="5400000" flipH="1" flipV="1">
              <a:off x="7391401" y="4000504"/>
              <a:ext cx="914401"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7" name="Straight Connector 256"/>
            <p:cNvCxnSpPr/>
            <p:nvPr/>
          </p:nvCxnSpPr>
          <p:spPr>
            <a:xfrm rot="5400000" flipH="1" flipV="1">
              <a:off x="7562851" y="4171953"/>
              <a:ext cx="914401"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8" name="Straight Connector 257"/>
            <p:cNvCxnSpPr>
              <a:stCxn id="265" idx="0"/>
            </p:cNvCxnSpPr>
            <p:nvPr/>
          </p:nvCxnSpPr>
          <p:spPr>
            <a:xfrm rot="16200000" flipV="1">
              <a:off x="7886702" y="4038603"/>
              <a:ext cx="914401"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59" name="Straight Connector 258"/>
            <p:cNvCxnSpPr/>
            <p:nvPr/>
          </p:nvCxnSpPr>
          <p:spPr>
            <a:xfrm rot="16200000" flipV="1">
              <a:off x="7753352" y="4171952"/>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60" name="Rectangle 259"/>
            <p:cNvSpPr/>
            <p:nvPr/>
          </p:nvSpPr>
          <p:spPr>
            <a:xfrm>
              <a:off x="78486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1" name="Rectangle 260"/>
            <p:cNvSpPr/>
            <p:nvPr/>
          </p:nvSpPr>
          <p:spPr>
            <a:xfrm>
              <a:off x="78486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2" name="Rectangle 261"/>
            <p:cNvSpPr/>
            <p:nvPr/>
          </p:nvSpPr>
          <p:spPr>
            <a:xfrm>
              <a:off x="78486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3" name="Rectangle 262"/>
            <p:cNvSpPr/>
            <p:nvPr/>
          </p:nvSpPr>
          <p:spPr>
            <a:xfrm>
              <a:off x="7848601" y="57912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4" name="Rectangle 263"/>
            <p:cNvSpPr/>
            <p:nvPr/>
          </p:nvSpPr>
          <p:spPr>
            <a:xfrm>
              <a:off x="83820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5" name="Rectangle 264"/>
            <p:cNvSpPr/>
            <p:nvPr/>
          </p:nvSpPr>
          <p:spPr>
            <a:xfrm>
              <a:off x="83820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6" name="Rectangle 265"/>
            <p:cNvSpPr/>
            <p:nvPr/>
          </p:nvSpPr>
          <p:spPr>
            <a:xfrm>
              <a:off x="83820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7" name="Rectangle 266"/>
            <p:cNvSpPr/>
            <p:nvPr/>
          </p:nvSpPr>
          <p:spPr>
            <a:xfrm>
              <a:off x="8382001"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8" name="TextBox 267"/>
            <p:cNvSpPr txBox="1"/>
            <p:nvPr/>
          </p:nvSpPr>
          <p:spPr>
            <a:xfrm>
              <a:off x="6629400" y="5029202"/>
              <a:ext cx="457201" cy="304365"/>
            </a:xfrm>
            <a:prstGeom prst="rect">
              <a:avLst/>
            </a:prstGeom>
            <a:noFill/>
          </p:spPr>
          <p:txBody>
            <a:bodyPr wrap="square" rtlCol="0">
              <a:spAutoFit/>
            </a:bodyPr>
            <a:lstStyle/>
            <a:p>
              <a:pPr defTabSz="914001"/>
              <a:r>
                <a:rPr lang="en-US" sz="800" dirty="0">
                  <a:solidFill>
                    <a:srgbClr val="FFFFFF"/>
                  </a:solidFill>
                </a:rPr>
                <a:t>…</a:t>
              </a:r>
            </a:p>
          </p:txBody>
        </p:sp>
        <p:sp>
          <p:nvSpPr>
            <p:cNvPr id="269" name="TextBox 268"/>
            <p:cNvSpPr txBox="1"/>
            <p:nvPr/>
          </p:nvSpPr>
          <p:spPr>
            <a:xfrm>
              <a:off x="4190999" y="5105404"/>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1" name="TextBox 270"/>
            <p:cNvSpPr txBox="1"/>
            <p:nvPr/>
          </p:nvSpPr>
          <p:spPr>
            <a:xfrm>
              <a:off x="2285999"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2" name="TextBox 271"/>
            <p:cNvSpPr txBox="1"/>
            <p:nvPr/>
          </p:nvSpPr>
          <p:spPr>
            <a:xfrm>
              <a:off x="5181601"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3" name="TextBox 272"/>
            <p:cNvSpPr txBox="1"/>
            <p:nvPr/>
          </p:nvSpPr>
          <p:spPr>
            <a:xfrm>
              <a:off x="7772401" y="4419601"/>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4" name="TextBox 273"/>
            <p:cNvSpPr txBox="1"/>
            <p:nvPr/>
          </p:nvSpPr>
          <p:spPr>
            <a:xfrm>
              <a:off x="5638801" y="5105401"/>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5" name="TextBox 274"/>
            <p:cNvSpPr txBox="1"/>
            <p:nvPr/>
          </p:nvSpPr>
          <p:spPr>
            <a:xfrm>
              <a:off x="1295400" y="5105401"/>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6" name="TextBox 275"/>
            <p:cNvSpPr txBox="1"/>
            <p:nvPr/>
          </p:nvSpPr>
          <p:spPr>
            <a:xfrm>
              <a:off x="2743200" y="5105404"/>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7" name="TextBox 276"/>
            <p:cNvSpPr txBox="1"/>
            <p:nvPr/>
          </p:nvSpPr>
          <p:spPr>
            <a:xfrm>
              <a:off x="8153400" y="5105400"/>
              <a:ext cx="685800" cy="304365"/>
            </a:xfrm>
            <a:prstGeom prst="rect">
              <a:avLst/>
            </a:prstGeom>
            <a:noFill/>
          </p:spPr>
          <p:txBody>
            <a:bodyPr wrap="square" rtlCol="0">
              <a:spAutoFit/>
            </a:bodyPr>
            <a:lstStyle/>
            <a:p>
              <a:pPr defTabSz="914001"/>
              <a:r>
                <a:rPr lang="en-US" sz="800" dirty="0">
                  <a:solidFill>
                    <a:srgbClr val="FFFFFF"/>
                  </a:solidFill>
                </a:rPr>
                <a:t>…</a:t>
              </a:r>
            </a:p>
          </p:txBody>
        </p:sp>
      </p:grpSp>
    </p:spTree>
    <p:extLst>
      <p:ext uri="{BB962C8B-B14F-4D97-AF65-F5344CB8AC3E}">
        <p14:creationId xmlns:p14="http://schemas.microsoft.com/office/powerpoint/2010/main" val="2398415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Cloud Computing?</a:t>
            </a:r>
            <a:endParaRPr lang="en-US" dirty="0"/>
          </a:p>
        </p:txBody>
      </p:sp>
      <p:sp>
        <p:nvSpPr>
          <p:cNvPr id="3" name="Text Placeholder 2"/>
          <p:cNvSpPr>
            <a:spLocks noGrp="1"/>
          </p:cNvSpPr>
          <p:nvPr>
            <p:ph type="body" sz="quarter" idx="10"/>
          </p:nvPr>
        </p:nvSpPr>
        <p:spPr>
          <a:xfrm>
            <a:off x="519112" y="1447799"/>
            <a:ext cx="11149013" cy="3231654"/>
          </a:xfrm>
        </p:spPr>
        <p:txBody>
          <a:bodyPr/>
          <a:lstStyle/>
          <a:p>
            <a:endParaRPr lang="en-US" dirty="0" smtClean="0"/>
          </a:p>
          <a:p>
            <a:pPr marL="574675" indent="-571500">
              <a:buFont typeface="Arial" panose="020B0604020202020204" pitchFamily="34" charset="0"/>
              <a:buChar char="•"/>
            </a:pPr>
            <a:r>
              <a:rPr lang="en-US" dirty="0" smtClean="0"/>
              <a:t>Abstraction for Hardware and IT Infrastructure</a:t>
            </a:r>
          </a:p>
          <a:p>
            <a:pPr marL="574675" indent="-571500">
              <a:buFont typeface="Arial" panose="020B0604020202020204" pitchFamily="34" charset="0"/>
              <a:buChar char="•"/>
            </a:pPr>
            <a:r>
              <a:rPr lang="en-US" dirty="0" smtClean="0"/>
              <a:t>Centralized Compute and data storage</a:t>
            </a:r>
          </a:p>
          <a:p>
            <a:pPr marL="574675" indent="-571500">
              <a:buFont typeface="Arial" panose="020B0604020202020204" pitchFamily="34" charset="0"/>
              <a:buChar char="•"/>
            </a:pPr>
            <a:r>
              <a:rPr lang="en-US" dirty="0" smtClean="0"/>
              <a:t>Convenience and Collaboration</a:t>
            </a:r>
          </a:p>
          <a:p>
            <a:pPr marL="574675" indent="-571500">
              <a:buFont typeface="Arial" panose="020B0604020202020204" pitchFamily="34" charset="0"/>
              <a:buChar char="•"/>
            </a:pPr>
            <a:r>
              <a:rPr lang="en-US" dirty="0" smtClean="0"/>
              <a:t>Always on and On Demand</a:t>
            </a:r>
            <a:endParaRPr lang="en-US" dirty="0"/>
          </a:p>
        </p:txBody>
      </p:sp>
    </p:spTree>
    <p:extLst>
      <p:ext uri="{BB962C8B-B14F-4D97-AF65-F5344CB8AC3E}">
        <p14:creationId xmlns:p14="http://schemas.microsoft.com/office/powerpoint/2010/main" val="1064833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0758" y="1667019"/>
            <a:ext cx="5605650" cy="3503186"/>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331550" y="2579483"/>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2972766"/>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266993"/>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813112"/>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245160"/>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266993"/>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408328"/>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0756" y="2541727"/>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0755" y="3421346"/>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1026" y="1011757"/>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sz="1800" dirty="0" smtClean="0">
                      <a:solidFill>
                        <a:prstClr val="white"/>
                      </a:solidFill>
                      <a:latin typeface="Segoe UI Light" pitchFamily="34" charset="0"/>
                      <a:cs typeface="Arial Bold"/>
                    </a:rPr>
                    <a:t>      </a:t>
                  </a:r>
                  <a:r>
                    <a:rPr lang="en-US" b="1" dirty="0" smtClean="0">
                      <a:solidFill>
                        <a:prstClr val="white"/>
                      </a:solidFill>
                      <a:latin typeface="Segoe UI Light" pitchFamily="34" charset="0"/>
                      <a:cs typeface="Arial Bold"/>
                    </a:rPr>
                    <a:t>Velocity - Variety  -  variability </a:t>
                  </a:r>
                  <a:endParaRPr lang="en-US" b="1" dirty="0">
                    <a:solidFill>
                      <a:prstClr val="white"/>
                    </a:solidFill>
                    <a:latin typeface="Segoe UI Light" pitchFamily="34" charset="0"/>
                    <a:cs typeface="Arial Bold"/>
                  </a:endParaRP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sz="180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6892" y="6386492"/>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2175" y="6381441"/>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099358" y="6375451"/>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8096" y="6380560"/>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6919" y="6452373"/>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0754" y="5804938"/>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68920" y="5804937"/>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69395" y="5804645"/>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en-US" dirty="0" smtClean="0"/>
              <a:t>Big Data</a:t>
            </a:r>
            <a:endParaRPr lang="en-US" dirty="0"/>
          </a:p>
        </p:txBody>
      </p:sp>
    </p:spTree>
    <p:extLst>
      <p:ext uri="{BB962C8B-B14F-4D97-AF65-F5344CB8AC3E}">
        <p14:creationId xmlns:p14="http://schemas.microsoft.com/office/powerpoint/2010/main" val="357443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Scenarios</a:t>
            </a:r>
            <a:endParaRPr lang="en-US" dirty="0"/>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56" y="229888"/>
            <a:ext cx="11144529" cy="747897"/>
          </a:xfrm>
        </p:spPr>
        <p:txBody>
          <a:bodyPr/>
          <a:lstStyle/>
          <a:p>
            <a:r>
              <a:rPr lang="en-US" dirty="0" smtClean="0"/>
              <a:t>Compute and Optimizations</a:t>
            </a:r>
            <a:endParaRPr lang="en-US" dirty="0"/>
          </a:p>
        </p:txBody>
      </p:sp>
      <p:sp>
        <p:nvSpPr>
          <p:cNvPr id="3" name="Text Placeholder 2"/>
          <p:cNvSpPr>
            <a:spLocks noGrp="1"/>
          </p:cNvSpPr>
          <p:nvPr>
            <p:ph type="body" sz="quarter" idx="10"/>
          </p:nvPr>
        </p:nvSpPr>
        <p:spPr>
          <a:xfrm>
            <a:off x="521356" y="1418127"/>
            <a:ext cx="9083139" cy="3567900"/>
          </a:xfrm>
        </p:spPr>
        <p:txBody>
          <a:bodyPr/>
          <a:lstStyle/>
          <a:p>
            <a:r>
              <a:rPr lang="en-US" sz="3599" dirty="0" smtClean="0">
                <a:solidFill>
                  <a:schemeClr val="tx1">
                    <a:alpha val="99000"/>
                  </a:schemeClr>
                </a:solidFill>
              </a:rPr>
              <a:t>Design Optimization</a:t>
            </a:r>
            <a:endParaRPr lang="en-US" sz="3599" dirty="0">
              <a:solidFill>
                <a:schemeClr val="tx1">
                  <a:alpha val="99000"/>
                </a:schemeClr>
              </a:solidFill>
            </a:endParaRPr>
          </a:p>
          <a:p>
            <a:r>
              <a:rPr lang="en-US" sz="3599" dirty="0">
                <a:solidFill>
                  <a:schemeClr val="tx1">
                    <a:alpha val="99000"/>
                  </a:schemeClr>
                </a:solidFill>
              </a:rPr>
              <a:t>Financial and insurance risk calculation</a:t>
            </a:r>
          </a:p>
          <a:p>
            <a:r>
              <a:rPr lang="en-US" sz="3599" dirty="0">
                <a:solidFill>
                  <a:schemeClr val="tx1">
                    <a:alpha val="99000"/>
                  </a:schemeClr>
                </a:solidFill>
              </a:rPr>
              <a:t>Engineering modeling and simulation</a:t>
            </a:r>
          </a:p>
          <a:p>
            <a:r>
              <a:rPr lang="en-US" sz="3599" dirty="0">
                <a:solidFill>
                  <a:schemeClr val="tx1">
                    <a:alpha val="99000"/>
                  </a:schemeClr>
                </a:solidFill>
              </a:rPr>
              <a:t>Computational life sciences</a:t>
            </a:r>
          </a:p>
          <a:p>
            <a:r>
              <a:rPr lang="en-US" sz="3599" dirty="0">
                <a:solidFill>
                  <a:schemeClr val="tx1">
                    <a:alpha val="99000"/>
                  </a:schemeClr>
                </a:solidFill>
              </a:rPr>
              <a:t>Earth sciences</a:t>
            </a:r>
          </a:p>
          <a:p>
            <a:r>
              <a:rPr lang="en-US" sz="3599" dirty="0">
                <a:solidFill>
                  <a:schemeClr val="tx1">
                    <a:alpha val="99000"/>
                  </a:schemeClr>
                </a:solidFill>
              </a:rPr>
              <a:t>Data analytics</a:t>
            </a:r>
          </a:p>
        </p:txBody>
      </p:sp>
      <p:sp>
        <p:nvSpPr>
          <p:cNvPr id="7" name="Freeform 73"/>
          <p:cNvSpPr>
            <a:spLocks noEditPoints="1"/>
          </p:cNvSpPr>
          <p:nvPr/>
        </p:nvSpPr>
        <p:spPr bwMode="black">
          <a:xfrm>
            <a:off x="8497606" y="2250224"/>
            <a:ext cx="3168278" cy="305854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271" tIns="41136" rIns="82271"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6905878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smtClean="0"/>
              <a:t>Devices: Internet </a:t>
            </a:r>
            <a:r>
              <a:rPr lang="en-US" altLang="zh-CN" sz="4532" dirty="0"/>
              <a:t>and Internet of things</a:t>
            </a:r>
            <a:endParaRPr lang="en-US" sz="4532" dirty="0"/>
          </a:p>
        </p:txBody>
      </p:sp>
      <p:grpSp>
        <p:nvGrpSpPr>
          <p:cNvPr id="9" name="Group 8"/>
          <p:cNvGrpSpPr/>
          <p:nvPr/>
        </p:nvGrpSpPr>
        <p:grpSpPr>
          <a:xfrm>
            <a:off x="1164177"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r>
                <a:rPr lang="en-US" sz="1200" b="1" dirty="0">
                  <a:gradFill>
                    <a:gsLst>
                      <a:gs pos="0">
                        <a:schemeClr val="tx1"/>
                      </a:gs>
                      <a:gs pos="86000">
                        <a:schemeClr val="tx1"/>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Trillions of computer-enabled devices which are part of the </a:t>
              </a:r>
              <a:r>
                <a:rPr lang="en-US" sz="1200" b="1" dirty="0" err="1">
                  <a:gradFill>
                    <a:gsLst>
                      <a:gs pos="0">
                        <a:schemeClr val="tx1"/>
                      </a:gs>
                      <a:gs pos="86000">
                        <a:schemeClr val="tx1"/>
                      </a:gs>
                    </a:gsLst>
                    <a:lin ang="5400000" scaled="0"/>
                  </a:gradFill>
                </a:rPr>
                <a:t>IoT</a:t>
              </a:r>
              <a:endParaRPr lang="en-US" sz="1200" b="1" dirty="0">
                <a:gradFill>
                  <a:gsLst>
                    <a:gs pos="0">
                      <a:schemeClr val="tx1"/>
                    </a:gs>
                    <a:gs pos="86000">
                      <a:schemeClr val="tx1"/>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7944" y="1503266"/>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Cable: 10Mbs+</a:t>
                  </a:r>
                </a:p>
                <a:p>
                  <a:pPr algn="ctr"/>
                  <a:r>
                    <a:rPr lang="en-US" sz="1200" b="1" dirty="0">
                      <a:gradFill>
                        <a:gsLst>
                          <a:gs pos="0">
                            <a:schemeClr val="tx1"/>
                          </a:gs>
                          <a:gs pos="86000">
                            <a:schemeClr val="tx1"/>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6+billion people</a:t>
                  </a:r>
                </a:p>
                <a:p>
                  <a:pPr algn="ctr"/>
                  <a:r>
                    <a:rPr lang="en-US" sz="1200" b="1" dirty="0">
                      <a:gradFill>
                        <a:gsLst>
                          <a:gs pos="0">
                            <a:schemeClr val="tx1"/>
                          </a:gs>
                          <a:gs pos="86000">
                            <a:schemeClr val="tx1"/>
                          </a:gs>
                        </a:gsLst>
                        <a:lin ang="5400000" scaled="0"/>
                      </a:gradFill>
                    </a:rPr>
                    <a:t>1.5 billion use net</a:t>
                  </a:r>
                </a:p>
                <a:p>
                  <a:pPr algn="ctr"/>
                  <a:r>
                    <a:rPr lang="en-US" sz="1200" b="1" dirty="0">
                      <a:gradFill>
                        <a:gsLst>
                          <a:gs pos="0">
                            <a:schemeClr val="tx1"/>
                          </a:gs>
                          <a:gs pos="86000">
                            <a:schemeClr val="tx1"/>
                          </a:gs>
                        </a:gsLst>
                        <a:lin ang="5400000" scaled="0"/>
                      </a:gradFill>
                    </a:rPr>
                    <a:t>US: 4.3 devices </a:t>
                  </a:r>
                </a:p>
                <a:p>
                  <a:pPr algn="ctr"/>
                  <a:r>
                    <a:rPr lang="en-US" sz="1200" b="1" dirty="0">
                      <a:gradFill>
                        <a:gsLst>
                          <a:gs pos="0">
                            <a:schemeClr val="tx1"/>
                          </a:gs>
                          <a:gs pos="86000">
                            <a:schemeClr val="tx1"/>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5916854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788" y="372208"/>
            <a:ext cx="10031635" cy="609240"/>
          </a:xfrm>
        </p:spPr>
        <p:txBody>
          <a:bodyPr>
            <a:noAutofit/>
          </a:bodyPr>
          <a:lstStyle/>
          <a:p>
            <a:r>
              <a:rPr lang="en-US" altLang="zh-CN" sz="4532" dirty="0"/>
              <a:t>Collecting data above the cloud</a:t>
            </a:r>
            <a:endParaRPr lang="en-US" sz="4532"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94" y="3908928"/>
            <a:ext cx="4313979" cy="296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865" y="1317315"/>
            <a:ext cx="4113728"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594" y="1317315"/>
            <a:ext cx="4313979"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865" y="3908929"/>
            <a:ext cx="4113728" cy="294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152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37097"/>
          </a:xfrm>
        </p:spPr>
        <p:txBody>
          <a:bodyPr/>
          <a:lstStyle/>
          <a:p>
            <a:r>
              <a:rPr lang="en-US" sz="4600" dirty="0" smtClean="0"/>
              <a:t>Collective Intelligence and Predictive analysis</a:t>
            </a:r>
            <a:endParaRPr lang="en-US" sz="4600" dirty="0"/>
          </a:p>
        </p:txBody>
      </p:sp>
      <p:grpSp>
        <p:nvGrpSpPr>
          <p:cNvPr id="3" name="Group 2"/>
          <p:cNvGrpSpPr/>
          <p:nvPr/>
        </p:nvGrpSpPr>
        <p:grpSpPr>
          <a:xfrm>
            <a:off x="8048793" y="2905655"/>
            <a:ext cx="2642616" cy="2641928"/>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Advanced Analytics</a:t>
              </a: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6" name="Group 5"/>
          <p:cNvGrpSpPr/>
          <p:nvPr/>
        </p:nvGrpSpPr>
        <p:grpSpPr>
          <a:xfrm>
            <a:off x="4752046" y="1449534"/>
            <a:ext cx="2642616" cy="2641928"/>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Live Data </a:t>
              </a:r>
              <a:r>
                <a:rPr lang="en-US" sz="3199" kern="0" dirty="0" smtClean="0">
                  <a:gradFill>
                    <a:gsLst>
                      <a:gs pos="0">
                        <a:srgbClr val="FFFFFF"/>
                      </a:gs>
                      <a:gs pos="100000">
                        <a:srgbClr val="FFFFFF"/>
                      </a:gs>
                    </a:gsLst>
                    <a:lin ang="5400000" scaled="0"/>
                  </a:gradFill>
                  <a:latin typeface="Segoe UI Light"/>
                </a:rPr>
                <a:t>Feed, Search</a:t>
              </a:r>
              <a:endParaRPr lang="en-US" sz="31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9" name="Group 8"/>
          <p:cNvGrpSpPr/>
          <p:nvPr/>
        </p:nvGrpSpPr>
        <p:grpSpPr>
          <a:xfrm>
            <a:off x="1470008" y="2905655"/>
            <a:ext cx="2642536" cy="2641848"/>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Social Analytics</a:t>
              </a: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grpSp>
      </p:grpSp>
      <p:grpSp>
        <p:nvGrpSpPr>
          <p:cNvPr id="18" name="Group 17"/>
          <p:cNvGrpSpPr/>
          <p:nvPr/>
        </p:nvGrpSpPr>
        <p:grpSpPr>
          <a:xfrm>
            <a:off x="4475754" y="3830456"/>
            <a:ext cx="3234521" cy="1702298"/>
            <a:chOff x="4293152" y="4173511"/>
            <a:chExt cx="3234521" cy="1702741"/>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optimize my services based on patterns of weather, </a:t>
              </a:r>
              <a:r>
                <a:rPr lang="en-US" sz="1600" kern="0" dirty="0" smtClean="0">
                  <a:solidFill>
                    <a:srgbClr val="FFFFFF"/>
                  </a:solidFill>
                  <a:latin typeface="Segoe UI" pitchFamily="34" charset="0"/>
                  <a:ea typeface="Segoe UI" pitchFamily="34" charset="0"/>
                  <a:cs typeface="Segoe UI" pitchFamily="34" charset="0"/>
                </a:rPr>
                <a:t>traffic.  How do I build a recommendation engine?  </a:t>
              </a:r>
              <a:endParaRPr lang="en-US" sz="16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grpSp>
      <p:grpSp>
        <p:nvGrpSpPr>
          <p:cNvPr id="21" name="Group 20"/>
          <p:cNvGrpSpPr/>
          <p:nvPr/>
        </p:nvGrpSpPr>
        <p:grpSpPr>
          <a:xfrm flipH="1">
            <a:off x="689437" y="1891707"/>
            <a:ext cx="2865928" cy="1410850"/>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defRPr/>
              </a:pPr>
              <a:r>
                <a:rPr lang="en-US" sz="1600" kern="0" dirty="0">
                  <a:solidFill>
                    <a:srgbClr val="FFFFFF"/>
                  </a:solidFill>
                  <a:latin typeface="Segoe UI" pitchFamily="34" charset="0"/>
                  <a:ea typeface="Segoe UI" pitchFamily="34" charset="0"/>
                  <a:cs typeface="Segoe UI" pitchFamily="34" charset="0"/>
                </a:rPr>
                <a:t>What’s the social sentiment of my product?</a:t>
              </a: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E7E7E8"/>
                </a:solidFill>
              </a:endParaRPr>
            </a:p>
          </p:txBody>
        </p:sp>
      </p:grpSp>
      <p:grpSp>
        <p:nvGrpSpPr>
          <p:cNvPr id="24" name="Group 23"/>
          <p:cNvGrpSpPr/>
          <p:nvPr/>
        </p:nvGrpSpPr>
        <p:grpSpPr>
          <a:xfrm>
            <a:off x="8507112" y="1891711"/>
            <a:ext cx="2929034" cy="1399951"/>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86834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22436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dirty="0" smtClean="0"/>
              <a:t>Multiple/Any languages</a:t>
            </a:r>
          </a:p>
          <a:p>
            <a:r>
              <a:rPr lang="en-US" dirty="0" smtClean="0">
                <a:solidFill>
                  <a:schemeClr val="tx2">
                    <a:alpha val="99000"/>
                  </a:schemeClr>
                </a:solidFill>
              </a:rPr>
              <a:t>(Fortran too)</a:t>
            </a:r>
            <a:endParaRPr lang="en-US" dirty="0">
              <a:solidFill>
                <a:schemeClr val="tx2">
                  <a:alpha val="99000"/>
                </a:schemeClr>
              </a:solidFill>
            </a:endParaRPr>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236946832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Linux Offering</a:t>
            </a:r>
            <a:endParaRPr lang="en-US" dirty="0"/>
          </a:p>
        </p:txBody>
      </p:sp>
      <p:sp>
        <p:nvSpPr>
          <p:cNvPr id="3" name="Text Placeholder 2"/>
          <p:cNvSpPr>
            <a:spLocks noGrp="1"/>
          </p:cNvSpPr>
          <p:nvPr>
            <p:ph type="body" sz="quarter" idx="10"/>
          </p:nvPr>
        </p:nvSpPr>
        <p:spPr>
          <a:xfrm>
            <a:off x="519112" y="1447799"/>
            <a:ext cx="11149013" cy="3877985"/>
          </a:xfrm>
        </p:spPr>
        <p:txBody>
          <a:bodyPr/>
          <a:lstStyle/>
          <a:p>
            <a:pPr marL="457200" indent="-457200">
              <a:buFont typeface="Arial" panose="020B0604020202020204" pitchFamily="34" charset="0"/>
              <a:buChar char="•"/>
            </a:pPr>
            <a:r>
              <a:rPr lang="en-US" sz="4000" dirty="0" smtClean="0"/>
              <a:t>Linux as a first class citizen in Azure</a:t>
            </a:r>
          </a:p>
          <a:p>
            <a:pPr marL="457200" indent="-457200">
              <a:buFont typeface="Arial" panose="020B0604020202020204" pitchFamily="34" charset="0"/>
              <a:buChar char="•"/>
            </a:pPr>
            <a:r>
              <a:rPr lang="en-US" sz="4000" dirty="0" smtClean="0"/>
              <a:t>Open Sourcing critical components</a:t>
            </a:r>
          </a:p>
          <a:p>
            <a:pPr marL="457200" indent="-457200">
              <a:buFont typeface="Arial" panose="020B0604020202020204" pitchFamily="34" charset="0"/>
              <a:buChar char="•"/>
            </a:pPr>
            <a:r>
              <a:rPr lang="en-US" sz="4000" dirty="0" smtClean="0"/>
              <a:t>Documenting API</a:t>
            </a:r>
          </a:p>
          <a:p>
            <a:pPr marL="457200" indent="-457200">
              <a:buFont typeface="Arial" panose="020B0604020202020204" pitchFamily="34" charset="0"/>
              <a:buChar char="•"/>
            </a:pPr>
            <a:r>
              <a:rPr lang="en-US" sz="4000" dirty="0" smtClean="0"/>
              <a:t>We will offer both Community</a:t>
            </a:r>
          </a:p>
          <a:p>
            <a:pPr marL="457200" indent="-457200">
              <a:buFont typeface="Arial" panose="020B0604020202020204" pitchFamily="34" charset="0"/>
              <a:buChar char="•"/>
            </a:pPr>
            <a:r>
              <a:rPr lang="en-US" sz="4000" dirty="0" smtClean="0"/>
              <a:t>and Commercial Distributions </a:t>
            </a:r>
          </a:p>
          <a:p>
            <a:pPr marL="457200" indent="-457200">
              <a:buFont typeface="Arial" panose="020B0604020202020204" pitchFamily="34" charset="0"/>
              <a:buChar char="•"/>
            </a:pPr>
            <a:r>
              <a:rPr lang="en-US" sz="4000" dirty="0" smtClean="0"/>
              <a:t>You will be able to buy support for </a:t>
            </a:r>
            <a:br>
              <a:rPr lang="en-US" sz="4000" dirty="0" smtClean="0"/>
            </a:br>
            <a:r>
              <a:rPr lang="en-US" sz="4000" dirty="0" smtClean="0"/>
              <a:t>the commercial distributions</a:t>
            </a:r>
            <a:endParaRPr lang="en-US" sz="4800" dirty="0" smtClean="0"/>
          </a:p>
        </p:txBody>
      </p:sp>
      <p:sp>
        <p:nvSpPr>
          <p:cNvPr id="13"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588046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63573" y="1412891"/>
            <a:ext cx="8656801" cy="5219891"/>
          </a:xfrm>
        </p:spPr>
        <p:txBody>
          <a:bodyPr/>
          <a:lstStyle/>
          <a:p>
            <a:r>
              <a:rPr lang="en-US" dirty="0" smtClean="0"/>
              <a:t>Problem: </a:t>
            </a:r>
            <a:r>
              <a:rPr lang="en-US" sz="4000" dirty="0" smtClean="0"/>
              <a:t>Store Data &amp; Scale Compute</a:t>
            </a:r>
          </a:p>
          <a:p>
            <a:r>
              <a:rPr lang="en-US" b="1" dirty="0" smtClean="0"/>
              <a:t>Cloud Computing</a:t>
            </a:r>
            <a:r>
              <a:rPr lang="en-US" dirty="0" smtClean="0"/>
              <a:t>: </a:t>
            </a:r>
          </a:p>
          <a:p>
            <a:r>
              <a:rPr lang="en-US" b="1" dirty="0" smtClean="0"/>
              <a:t>Infrastructure, Platform, Software, </a:t>
            </a:r>
          </a:p>
          <a:p>
            <a:r>
              <a:rPr lang="en-US" i="1" dirty="0" smtClean="0"/>
              <a:t>as a Service</a:t>
            </a:r>
          </a:p>
          <a:p>
            <a:r>
              <a:rPr lang="en-US" sz="4000" i="1" dirty="0" smtClean="0"/>
              <a:t>Demo:  2 years of WRF as a Service</a:t>
            </a:r>
          </a:p>
          <a:p>
            <a:r>
              <a:rPr lang="en-US" dirty="0" smtClean="0"/>
              <a:t>Benefit</a:t>
            </a:r>
            <a:r>
              <a:rPr lang="en-US" b="1" dirty="0" smtClean="0"/>
              <a:t> : </a:t>
            </a:r>
            <a:r>
              <a:rPr lang="en-US" sz="4000" b="1" dirty="0" smtClean="0"/>
              <a:t>Reliable and scalable</a:t>
            </a:r>
            <a:endParaRPr lang="en-US" sz="4000"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289817" y="-720299"/>
            <a:ext cx="12774808" cy="12784334"/>
          </a:xfrm>
          <a:prstGeom prst="rect">
            <a:avLst/>
          </a:prstGeom>
        </p:spPr>
      </p:pic>
    </p:spTree>
    <p:extLst>
      <p:ext uri="{BB962C8B-B14F-4D97-AF65-F5344CB8AC3E}">
        <p14:creationId xmlns:p14="http://schemas.microsoft.com/office/powerpoint/2010/main" val="2374582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 y="-95338"/>
            <a:ext cx="12188824" cy="7048676"/>
          </a:xfrm>
          <a:prstGeom prst="rect">
            <a:avLst/>
          </a:prstGeom>
        </p:spPr>
      </p:pic>
    </p:spTree>
    <p:extLst>
      <p:ext uri="{BB962C8B-B14F-4D97-AF65-F5344CB8AC3E}">
        <p14:creationId xmlns:p14="http://schemas.microsoft.com/office/powerpoint/2010/main" val="745143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88825" cy="7121560"/>
          </a:xfrm>
          <a:prstGeom prst="rect">
            <a:avLst/>
          </a:prstGeom>
        </p:spPr>
      </p:pic>
      <p:sp>
        <p:nvSpPr>
          <p:cNvPr id="5" name="Rectangle 4"/>
          <p:cNvSpPr/>
          <p:nvPr/>
        </p:nvSpPr>
        <p:spPr>
          <a:xfrm>
            <a:off x="7392322" y="4258968"/>
            <a:ext cx="4435885" cy="1200329"/>
          </a:xfrm>
          <a:prstGeom prst="rect">
            <a:avLst/>
          </a:prstGeom>
        </p:spPr>
        <p:txBody>
          <a:bodyPr wrap="square">
            <a:spAutoFit/>
          </a:bodyPr>
          <a:lstStyle/>
          <a:p>
            <a:r>
              <a:rPr lang="en-US" dirty="0">
                <a:hlinkClick r:id="rId3"/>
              </a:rPr>
              <a:t>http://www.windowsazure.com/en-us/develop/nodejs/how-to-guides/command-line-tools/</a:t>
            </a:r>
            <a:endParaRPr lang="en-US" dirty="0"/>
          </a:p>
        </p:txBody>
      </p:sp>
    </p:spTree>
    <p:extLst>
      <p:ext uri="{BB962C8B-B14F-4D97-AF65-F5344CB8AC3E}">
        <p14:creationId xmlns:p14="http://schemas.microsoft.com/office/powerpoint/2010/main" val="2036188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04" y="284689"/>
            <a:ext cx="11149013" cy="609398"/>
          </a:xfrm>
        </p:spPr>
        <p:txBody>
          <a:bodyPr/>
          <a:lstStyle/>
          <a:p>
            <a:r>
              <a:rPr lang="en-US" sz="4400" dirty="0" smtClean="0"/>
              <a:t>Windows Azure High Performance SKU</a:t>
            </a:r>
            <a:endParaRPr lang="en-US" sz="4400" dirty="0"/>
          </a:p>
        </p:txBody>
      </p:sp>
      <p:sp>
        <p:nvSpPr>
          <p:cNvPr id="3" name="Content Placeholder 2"/>
          <p:cNvSpPr>
            <a:spLocks noGrp="1"/>
          </p:cNvSpPr>
          <p:nvPr>
            <p:ph type="body" sz="quarter" idx="10"/>
          </p:nvPr>
        </p:nvSpPr>
        <p:spPr>
          <a:xfrm>
            <a:off x="261205" y="1583757"/>
            <a:ext cx="11149013" cy="2659190"/>
          </a:xfrm>
          <a:prstGeom prst="rect">
            <a:avLst/>
          </a:prstGeom>
        </p:spPr>
        <p:txBody>
          <a:bodyPr/>
          <a:lstStyle/>
          <a:p>
            <a:pPr marL="342900" indent="-342900">
              <a:buFont typeface="Arial" panose="020B0604020202020204" pitchFamily="34" charset="0"/>
              <a:buChar char="•"/>
            </a:pPr>
            <a:r>
              <a:rPr lang="en-US" sz="2400" dirty="0"/>
              <a:t>Available in 8 core/60 GB and 16 core/120 GB instances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CPU:  2x8 core processors per node </a:t>
            </a:r>
            <a:r>
              <a:rPr lang="en-US" sz="2400" dirty="0" err="1"/>
              <a:t>Sandybridge</a:t>
            </a:r>
            <a:r>
              <a:rPr lang="en-US" sz="2400" dirty="0"/>
              <a:t> </a:t>
            </a:r>
            <a:r>
              <a:rPr lang="en-US" sz="2400" dirty="0" smtClean="0"/>
              <a:t>at </a:t>
            </a:r>
            <a:r>
              <a:rPr lang="en-US" sz="2400" dirty="0"/>
              <a:t>2.6 MHz</a:t>
            </a:r>
          </a:p>
          <a:p>
            <a:pPr marL="342900" indent="-342900">
              <a:buFont typeface="Arial" panose="020B0604020202020204" pitchFamily="34" charset="0"/>
              <a:buChar char="•"/>
            </a:pPr>
            <a:r>
              <a:rPr lang="en-US" sz="2400" dirty="0"/>
              <a:t>High Memory: ~120 GB, 1600MHz DDR3</a:t>
            </a:r>
          </a:p>
          <a:p>
            <a:pPr marL="342900" indent="-342900">
              <a:buFont typeface="Arial" panose="020B0604020202020204" pitchFamily="34" charset="0"/>
              <a:buChar char="•"/>
            </a:pPr>
            <a:r>
              <a:rPr lang="en-US" sz="2400" dirty="0"/>
              <a:t>Fast Interconnect: QDR </a:t>
            </a:r>
            <a:r>
              <a:rPr lang="en-US" sz="2400" dirty="0" err="1"/>
              <a:t>Infiniband</a:t>
            </a:r>
            <a:r>
              <a:rPr lang="en-US" sz="2400" dirty="0"/>
              <a:t> for intra deployment traffic, </a:t>
            </a:r>
            <a:endParaRPr lang="en-US" sz="2400" dirty="0" smtClean="0"/>
          </a:p>
          <a:p>
            <a:pPr marL="342900" indent="-342900">
              <a:buFont typeface="Arial" panose="020B0604020202020204" pitchFamily="34" charset="0"/>
              <a:buChar char="•"/>
            </a:pPr>
            <a:r>
              <a:rPr lang="en-US" sz="2400" dirty="0" smtClean="0"/>
              <a:t>non-blocking</a:t>
            </a:r>
            <a:r>
              <a:rPr lang="en-US" sz="2400" dirty="0"/>
              <a:t>, 10gigE for standard Azure traffic and internet access</a:t>
            </a:r>
          </a:p>
          <a:p>
            <a:pPr marL="342900" indent="-342900">
              <a:buFont typeface="Arial" panose="020B0604020202020204" pitchFamily="34" charset="0"/>
              <a:buChar char="•"/>
            </a:pPr>
            <a:r>
              <a:rPr lang="en-US" sz="2400" dirty="0"/>
              <a:t>Scratch storage: 2 TB per node</a:t>
            </a:r>
          </a:p>
          <a:p>
            <a:endParaRPr lang="en-US" sz="2400" dirty="0"/>
          </a:p>
        </p:txBody>
      </p:sp>
      <p:sp>
        <p:nvSpPr>
          <p:cNvPr id="4" name="Rectangle 3"/>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6781415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69178"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79706" y="3014493"/>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19095"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19097"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69177"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69177" y="2343078"/>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2842"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0461"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5720"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7587"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7013"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3252"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0487"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1203"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0352"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0926"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2103"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278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4612"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19915"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4120"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322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3697"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59280" y="1469825"/>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a:t>
            </a:r>
            <a:r>
              <a:rPr lang="en-US" sz="2133" dirty="0" smtClean="0">
                <a:solidFill>
                  <a:schemeClr val="accent4">
                    <a:lumMod val="75000"/>
                  </a:schemeClr>
                </a:solidFill>
              </a:rPr>
              <a:t>Packages</a:t>
            </a:r>
            <a:endParaRPr lang="en-US" sz="2133" dirty="0">
              <a:solidFill>
                <a:schemeClr val="accent4">
                  <a:lumMod val="75000"/>
                </a:schemeClr>
              </a:solidFill>
            </a:endParaRPr>
          </a:p>
        </p:txBody>
      </p:sp>
    </p:spTree>
    <p:extLst>
      <p:ext uri="{BB962C8B-B14F-4D97-AF65-F5344CB8AC3E}">
        <p14:creationId xmlns:p14="http://schemas.microsoft.com/office/powerpoint/2010/main" val="334578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836898"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6899"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6899"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5996"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5997"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5997"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5095"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5097"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8100" y="2415327"/>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smtClean="0">
                <a:solidFill>
                  <a:schemeClr val="tx2"/>
                </a:solidFill>
              </a:rPr>
              <a:t>Name Node</a:t>
            </a:r>
          </a:p>
          <a:p>
            <a:pPr algn="ctr"/>
            <a:endParaRPr lang="en-US" sz="3199" dirty="0">
              <a:solidFill>
                <a:schemeClr val="tx2"/>
              </a:solidFill>
            </a:endParaRPr>
          </a:p>
          <a:p>
            <a:pPr algn="ctr"/>
            <a:r>
              <a:rPr lang="en-US" sz="3199" dirty="0" smtClean="0"/>
              <a:t>de</a:t>
            </a:r>
            <a:endParaRPr lang="en-US" sz="3199" dirty="0"/>
          </a:p>
          <a:p>
            <a:pPr algn="ctr"/>
            <a:endParaRPr lang="en-US" sz="3199" dirty="0"/>
          </a:p>
          <a:p>
            <a:pPr algn="ctr"/>
            <a:r>
              <a:rPr lang="en-US" sz="3199" dirty="0"/>
              <a:t> </a:t>
            </a:r>
          </a:p>
        </p:txBody>
      </p:sp>
      <p:sp>
        <p:nvSpPr>
          <p:cNvPr id="10" name="Oval 9"/>
          <p:cNvSpPr/>
          <p:nvPr/>
        </p:nvSpPr>
        <p:spPr>
          <a:xfrm>
            <a:off x="177483" y="4326939"/>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2617" y="4247874"/>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1838" y="2785524"/>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1356" y="4759580"/>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6863" y="4759580"/>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5097"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09441" y="1295956"/>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69168"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8335" y="6055683"/>
            <a:ext cx="3818088" cy="523054"/>
          </a:xfrm>
          <a:prstGeom prst="rect">
            <a:avLst/>
          </a:prstGeom>
        </p:spPr>
        <p:txBody>
          <a:bodyPr wrap="none" lIns="91404" tIns="45701" rIns="91404" bIns="45701">
            <a:spAutoFit/>
          </a:bodyPr>
          <a:lstStyle/>
          <a:p>
            <a:r>
              <a:rPr lang="en-US" sz="2799" b="1" dirty="0">
                <a:solidFill>
                  <a:schemeClr val="accent2"/>
                </a:solidFill>
              </a:rPr>
              <a:t>Azure Storage </a:t>
            </a:r>
            <a:r>
              <a:rPr lang="en-US" sz="2799" b="1" dirty="0" smtClean="0">
                <a:solidFill>
                  <a:schemeClr val="accent2"/>
                </a:solidFill>
              </a:rPr>
              <a:t>(</a:t>
            </a:r>
            <a:r>
              <a:rPr lang="en-US" sz="2799" b="1" dirty="0">
                <a:solidFill>
                  <a:schemeClr val="accent2"/>
                </a:solidFill>
              </a:rPr>
              <a:t>ASV) </a:t>
            </a:r>
          </a:p>
        </p:txBody>
      </p:sp>
      <p:sp>
        <p:nvSpPr>
          <p:cNvPr id="23" name="TextBox 22"/>
          <p:cNvSpPr txBox="1"/>
          <p:nvPr/>
        </p:nvSpPr>
        <p:spPr>
          <a:xfrm>
            <a:off x="3236983" y="4842387"/>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5761" y="1941533"/>
            <a:ext cx="5484971" cy="584609"/>
          </a:xfrm>
          <a:prstGeom prst="rect">
            <a:avLst/>
          </a:prstGeom>
        </p:spPr>
        <p:txBody>
          <a:bodyPr wrap="square" lIns="91404" tIns="45701" rIns="91404" bIns="45701">
            <a:spAutoFit/>
          </a:bodyPr>
          <a:lstStyle/>
          <a:p>
            <a:pPr algn="ctr"/>
            <a:r>
              <a:rPr lang="en-US" sz="3199" dirty="0" smtClean="0">
                <a:solidFill>
                  <a:schemeClr val="tx2"/>
                </a:solidFill>
              </a:rPr>
              <a:t>Azure </a:t>
            </a:r>
            <a:r>
              <a:rPr lang="en-US" sz="3199" dirty="0">
                <a:solidFill>
                  <a:schemeClr val="tx2"/>
                </a:solidFill>
              </a:rPr>
              <a:t>Blob Storage</a:t>
            </a:r>
          </a:p>
        </p:txBody>
      </p:sp>
      <p:cxnSp>
        <p:nvCxnSpPr>
          <p:cNvPr id="3" name="Straight Arrow Connector 2"/>
          <p:cNvCxnSpPr>
            <a:stCxn id="9" idx="3"/>
          </p:cNvCxnSpPr>
          <p:nvPr/>
        </p:nvCxnSpPr>
        <p:spPr>
          <a:xfrm flipH="1">
            <a:off x="1598437"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89006"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95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 few Demos</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16488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1447800"/>
            <a:ext cx="6923799" cy="1523494"/>
          </a:xfrm>
        </p:spPr>
        <p:txBody>
          <a:bodyPr/>
          <a:lstStyle/>
          <a:p>
            <a:r>
              <a:rPr lang="en-US" dirty="0" smtClean="0"/>
              <a:t>Demo:</a:t>
            </a:r>
            <a:br>
              <a:rPr lang="en-US" dirty="0" smtClean="0"/>
            </a:br>
            <a:r>
              <a:rPr lang="en-US" dirty="0" smtClean="0"/>
              <a:t>Weather Forecast as a Service</a:t>
            </a:r>
            <a:endParaRPr lang="en-US" dirty="0"/>
          </a:p>
        </p:txBody>
      </p:sp>
      <p:sp>
        <p:nvSpPr>
          <p:cNvPr id="6" name="Subtitle 5"/>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522652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 y="31848"/>
            <a:ext cx="12182337" cy="7899678"/>
          </a:xfrm>
          <a:prstGeom prst="rect">
            <a:avLst/>
          </a:prstGeom>
        </p:spPr>
      </p:pic>
      <p:sp>
        <p:nvSpPr>
          <p:cNvPr id="2" name="Title 1"/>
          <p:cNvSpPr>
            <a:spLocks noGrp="1"/>
          </p:cNvSpPr>
          <p:nvPr>
            <p:ph type="ctrTitle" idx="4294967295"/>
          </p:nvPr>
        </p:nvSpPr>
        <p:spPr>
          <a:xfrm>
            <a:off x="0" y="1431925"/>
            <a:ext cx="8372475" cy="1358900"/>
          </a:xfrm>
          <a:solidFill>
            <a:srgbClr val="0D0D0D">
              <a:alpha val="34902"/>
            </a:srgbClr>
          </a:solidFill>
        </p:spPr>
        <p:txBody>
          <a:bodyPr vert="horz" wrap="square" lIns="91379" tIns="91379" rIns="91379" bIns="45690" rtlCol="0" anchor="ctr">
            <a:noAutofit/>
          </a:bodyPr>
          <a:lstStyle/>
          <a:p>
            <a:r>
              <a:rPr lang="en-US" sz="4997" b="1" dirty="0">
                <a:solidFill>
                  <a:schemeClr val="bg1"/>
                </a:solidFill>
              </a:rPr>
              <a:t>Weather Forecast </a:t>
            </a:r>
            <a:r>
              <a:rPr lang="en-US" sz="4997" b="1" dirty="0" smtClean="0">
                <a:solidFill>
                  <a:schemeClr val="bg1"/>
                </a:solidFill>
              </a:rPr>
              <a:t/>
            </a:r>
            <a:br>
              <a:rPr lang="en-US" sz="4997" b="1" dirty="0" smtClean="0">
                <a:solidFill>
                  <a:schemeClr val="bg1"/>
                </a:solidFill>
              </a:rPr>
            </a:br>
            <a:r>
              <a:rPr lang="en-US" sz="4997" b="1" dirty="0" smtClean="0">
                <a:solidFill>
                  <a:schemeClr val="bg1"/>
                </a:solidFill>
              </a:rPr>
              <a:t>Computation  </a:t>
            </a:r>
            <a:r>
              <a:rPr lang="en-US" sz="4997" b="1" dirty="0">
                <a:solidFill>
                  <a:schemeClr val="bg1"/>
                </a:solidFill>
              </a:rPr>
              <a:t>as a Service</a:t>
            </a:r>
            <a:r>
              <a:rPr lang="en-US" sz="4997" dirty="0">
                <a:gradFill>
                  <a:gsLst>
                    <a:gs pos="0">
                      <a:schemeClr val="bg1"/>
                    </a:gs>
                    <a:gs pos="100000">
                      <a:schemeClr val="bg1"/>
                    </a:gs>
                  </a:gsLst>
                  <a:lin ang="5400000" scaled="0"/>
                </a:gradFill>
              </a:rPr>
              <a:t/>
            </a:r>
            <a:br>
              <a:rPr lang="en-US" sz="4997" dirty="0">
                <a:gradFill>
                  <a:gsLst>
                    <a:gs pos="0">
                      <a:schemeClr val="bg1"/>
                    </a:gs>
                    <a:gs pos="100000">
                      <a:schemeClr val="bg1"/>
                    </a:gs>
                  </a:gsLst>
                  <a:lin ang="5400000" scaled="0"/>
                </a:gradFill>
              </a:rPr>
            </a:br>
            <a:endParaRPr lang="en-US" sz="4997" dirty="0">
              <a:solidFill>
                <a:schemeClr val="bg1"/>
              </a:solidFill>
            </a:endParaRPr>
          </a:p>
        </p:txBody>
      </p:sp>
      <p:grpSp>
        <p:nvGrpSpPr>
          <p:cNvPr id="3" name="Group 2"/>
          <p:cNvGrpSpPr/>
          <p:nvPr/>
        </p:nvGrpSpPr>
        <p:grpSpPr>
          <a:xfrm>
            <a:off x="4037" y="2868889"/>
            <a:ext cx="12180751" cy="4088373"/>
            <a:chOff x="-1" y="2766916"/>
            <a:chExt cx="12188826" cy="4091084"/>
          </a:xfrm>
        </p:grpSpPr>
        <p:sp>
          <p:nvSpPr>
            <p:cNvPr id="16" name="Rectangle 1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6" name="TextBox 5"/>
            <p:cNvSpPr txBox="1"/>
            <p:nvPr/>
          </p:nvSpPr>
          <p:spPr>
            <a:xfrm>
              <a:off x="701392" y="2766916"/>
              <a:ext cx="6012872" cy="830778"/>
            </a:xfrm>
            <a:prstGeom prst="rect">
              <a:avLst/>
            </a:prstGeom>
            <a:noFill/>
          </p:spPr>
          <p:txBody>
            <a:bodyPr wrap="square" lIns="0" tIns="0" rIns="0" bIns="0" rtlCol="0">
              <a:spAutoFit/>
            </a:bodyPr>
            <a:lstStyle/>
            <a:p>
              <a:r>
                <a:rPr lang="en-US" sz="5395" spc="-70" dirty="0">
                  <a:gradFill>
                    <a:gsLst>
                      <a:gs pos="0">
                        <a:srgbClr val="FFFFFF"/>
                      </a:gs>
                      <a:gs pos="100000">
                        <a:srgbClr val="FFFFFF"/>
                      </a:gs>
                    </a:gsLst>
                    <a:lin ang="5400000" scaled="0"/>
                  </a:gradFill>
                  <a:latin typeface="Segoe UI Light"/>
                </a:rPr>
                <a:t>Benefits</a:t>
              </a:r>
            </a:p>
          </p:txBody>
        </p:sp>
        <p:sp>
          <p:nvSpPr>
            <p:cNvPr id="10" name="Rectangle 9"/>
            <p:cNvSpPr/>
            <p:nvPr/>
          </p:nvSpPr>
          <p:spPr bwMode="auto">
            <a:xfrm>
              <a:off x="701392" y="3614292"/>
              <a:ext cx="3531233" cy="29015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Overview</a:t>
              </a:r>
              <a:endParaRPr lang="en-US" sz="2198" dirty="0">
                <a:solidFill>
                  <a:schemeClr val="accent2"/>
                </a:solidFill>
              </a:endParaRP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Acutal National Weather service modeling Code containing 15 groups of complex Tools</a:t>
              </a: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Utilizes a Platform as a Service (PaaS)</a:t>
              </a:r>
              <a:endParaRPr lang="en-US" sz="1798" dirty="0">
                <a:gradFill>
                  <a:gsLst>
                    <a:gs pos="0">
                      <a:srgbClr val="FFFFFF"/>
                    </a:gs>
                    <a:gs pos="100000">
                      <a:srgbClr val="FFFFFF"/>
                    </a:gs>
                  </a:gsLst>
                  <a:lin ang="5400000" scaled="0"/>
                </a:gradFill>
              </a:endParaRP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Initialization Data from NOAA</a:t>
              </a: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Uses Bing Maps for visualization</a:t>
              </a:r>
            </a:p>
          </p:txBody>
        </p:sp>
        <p:sp>
          <p:nvSpPr>
            <p:cNvPr id="20" name="Rectangle 19"/>
            <p:cNvSpPr/>
            <p:nvPr/>
          </p:nvSpPr>
          <p:spPr bwMode="auto">
            <a:xfrm>
              <a:off x="4376045" y="3614292"/>
              <a:ext cx="3579038"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398" dirty="0">
                  <a:gradFill>
                    <a:gsLst>
                      <a:gs pos="0">
                        <a:srgbClr val="FFFFFF"/>
                      </a:gs>
                      <a:gs pos="100000">
                        <a:srgbClr val="FFFFFF"/>
                      </a:gs>
                    </a:gsLst>
                    <a:lin ang="5400000" scaled="0"/>
                  </a:gradFill>
                </a:rPr>
                <a:t>Detailed Forecast</a:t>
              </a:r>
              <a:endParaRPr lang="en-US" sz="1998" dirty="0">
                <a:gradFill>
                  <a:gsLst>
                    <a:gs pos="0">
                      <a:srgbClr val="FFFFFF"/>
                    </a:gs>
                    <a:gs pos="100000">
                      <a:srgbClr val="FFFFFF"/>
                    </a:gs>
                  </a:gsLst>
                  <a:lin ang="5400000" scaled="0"/>
                </a:gradFill>
              </a:endParaRPr>
            </a:p>
            <a:p>
              <a:pPr marL="285551" indent="-285551">
                <a:buFont typeface="Arial" pitchFamily="34" charset="0"/>
                <a:buChar char="•"/>
              </a:pPr>
              <a:r>
                <a:rPr lang="en-US" sz="1798" dirty="0">
                  <a:gradFill>
                    <a:gsLst>
                      <a:gs pos="0">
                        <a:srgbClr val="FFFFFF"/>
                      </a:gs>
                      <a:gs pos="100000">
                        <a:srgbClr val="FFFFFF"/>
                      </a:gs>
                    </a:gsLst>
                    <a:lin ang="5400000" scaled="0"/>
                  </a:gradFill>
                </a:rPr>
                <a:t>Anyone will have the capability </a:t>
              </a:r>
              <a:r>
                <a:rPr lang="en-US" sz="1798" dirty="0" smtClean="0">
                  <a:gradFill>
                    <a:gsLst>
                      <a:gs pos="0">
                        <a:srgbClr val="FFFFFF"/>
                      </a:gs>
                      <a:gs pos="100000">
                        <a:srgbClr val="FFFFFF"/>
                      </a:gs>
                    </a:gsLst>
                    <a:lin ang="5400000" scaled="0"/>
                  </a:gradFill>
                </a:rPr>
                <a:t>run a forecast</a:t>
              </a:r>
              <a:endParaRPr lang="en-US" sz="1798" dirty="0">
                <a:gradFill>
                  <a:gsLst>
                    <a:gs pos="0">
                      <a:srgbClr val="FFFFFF"/>
                    </a:gs>
                    <a:gs pos="100000">
                      <a:srgbClr val="FFFFFF"/>
                    </a:gs>
                  </a:gsLst>
                  <a:lin ang="5400000" scaled="0"/>
                </a:gradFill>
              </a:endParaRPr>
            </a:p>
            <a:p>
              <a:pPr marL="285551" indent="-285551">
                <a:buFont typeface="Arial" pitchFamily="34" charset="0"/>
                <a:buChar char="•"/>
              </a:pPr>
              <a:r>
                <a:rPr lang="en-US" sz="1798" dirty="0">
                  <a:gradFill>
                    <a:gsLst>
                      <a:gs pos="0">
                        <a:srgbClr val="FFFFFF"/>
                      </a:gs>
                      <a:gs pos="100000">
                        <a:srgbClr val="FFFFFF"/>
                      </a:gs>
                    </a:gsLst>
                    <a:lin ang="5400000" scaled="0"/>
                  </a:gradFill>
                </a:rPr>
                <a:t>The easiest &amp; affordable way to deploy an HPC Cluster</a:t>
              </a:r>
            </a:p>
            <a:p>
              <a:pPr marL="285551" indent="-285551">
                <a:buFont typeface="Arial" pitchFamily="34" charset="0"/>
                <a:buChar char="•"/>
              </a:pPr>
              <a:r>
                <a:rPr lang="en-US" sz="1798" dirty="0">
                  <a:gradFill>
                    <a:gsLst>
                      <a:gs pos="0">
                        <a:srgbClr val="FFFFFF"/>
                      </a:gs>
                      <a:gs pos="100000">
                        <a:srgbClr val="FFFFFF"/>
                      </a:gs>
                    </a:gsLst>
                    <a:lin ang="5400000" scaled="0"/>
                  </a:gradFill>
                </a:rPr>
                <a:t>Conveniently Sharing simulation Data in the cloud</a:t>
              </a:r>
            </a:p>
          </p:txBody>
        </p:sp>
        <p:sp>
          <p:nvSpPr>
            <p:cNvPr id="21" name="Rectangle 20"/>
            <p:cNvSpPr/>
            <p:nvPr/>
          </p:nvSpPr>
          <p:spPr bwMode="auto">
            <a:xfrm>
              <a:off x="8112179" y="3614292"/>
              <a:ext cx="3467727"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Details:</a:t>
              </a:r>
            </a:p>
            <a:p>
              <a:pPr marL="336076" indent="-336076" defTabSz="913463" fontAlgn="base">
                <a:spcBef>
                  <a:spcPct val="0"/>
                </a:spcBef>
                <a:spcAft>
                  <a:spcPts val="600"/>
                </a:spcAft>
                <a:buFont typeface="Arial" panose="020B0604020202020204" pitchFamily="34" charset="0"/>
                <a:buChar char="•"/>
              </a:pPr>
              <a:r>
                <a:rPr lang="en-US" sz="2198" dirty="0">
                  <a:gradFill>
                    <a:gsLst>
                      <a:gs pos="0">
                        <a:srgbClr val="FFFFFF"/>
                      </a:gs>
                      <a:gs pos="100000">
                        <a:srgbClr val="FFFFFF"/>
                      </a:gs>
                    </a:gsLst>
                    <a:lin ang="5400000" scaled="0"/>
                  </a:gradFill>
                </a:rPr>
                <a:t>1500 simulations ran over 1 year</a:t>
              </a:r>
            </a:p>
            <a:p>
              <a:pPr marL="285551" indent="-285551">
                <a:buFont typeface="Arial" pitchFamily="34" charset="0"/>
                <a:buChar char="•"/>
              </a:pPr>
              <a:r>
                <a:rPr lang="en-US" sz="1798" dirty="0">
                  <a:gradFill>
                    <a:gsLst>
                      <a:gs pos="0">
                        <a:srgbClr val="FFFFFF"/>
                      </a:gs>
                      <a:gs pos="100000">
                        <a:srgbClr val="FFFFFF"/>
                      </a:gs>
                    </a:gsLst>
                    <a:lin ang="5400000" scaled="0"/>
                  </a:gradFill>
                </a:rPr>
                <a:t>1 city 180km x 180km  takes 7 hours on 1 Extra-large instance for a 3 day forecast</a:t>
              </a:r>
            </a:p>
            <a:p>
              <a:pPr marL="285551" indent="-285551">
                <a:buFont typeface="Arial" pitchFamily="34" charset="0"/>
                <a:buChar char="•"/>
              </a:pPr>
              <a:r>
                <a:rPr lang="en-US" sz="1798" dirty="0">
                  <a:gradFill>
                    <a:gsLst>
                      <a:gs pos="0">
                        <a:srgbClr val="FFFFFF"/>
                      </a:gs>
                      <a:gs pos="100000">
                        <a:srgbClr val="FFFFFF"/>
                      </a:gs>
                    </a:gsLst>
                    <a:lin ang="5400000" scaled="0"/>
                  </a:gradFill>
                </a:rPr>
                <a:t>100 cities on 100 Extra-large instance still takes 7 hours</a:t>
              </a:r>
            </a:p>
            <a:p>
              <a:pPr marL="285551" indent="-285551">
                <a:buFont typeface="Arial" pitchFamily="34" charset="0"/>
                <a:buChar char="•"/>
              </a:pPr>
              <a:r>
                <a:rPr lang="en-US" sz="1798" dirty="0">
                  <a:gradFill>
                    <a:gsLst>
                      <a:gs pos="0">
                        <a:srgbClr val="FFFFFF"/>
                      </a:gs>
                      <a:gs pos="100000">
                        <a:srgbClr val="FFFFFF"/>
                      </a:gs>
                    </a:gsLst>
                    <a:lin ang="5400000" scaled="0"/>
                  </a:gradFill>
                  <a:hlinkClick r:id="rId4"/>
                </a:rPr>
                <a:t>http://aka.ms/oljnt2</a:t>
              </a:r>
              <a:r>
                <a:rPr lang="en-US" sz="1798" dirty="0">
                  <a:gradFill>
                    <a:gsLst>
                      <a:gs pos="0">
                        <a:srgbClr val="FFFFFF"/>
                      </a:gs>
                      <a:gs pos="100000">
                        <a:srgbClr val="FFFFFF"/>
                      </a:gs>
                    </a:gsLst>
                    <a:lin ang="5400000" scaled="0"/>
                  </a:gradFill>
                </a:rPr>
                <a:t> </a:t>
              </a:r>
            </a:p>
            <a:p>
              <a:pPr marL="285551" indent="-285551">
                <a:buFont typeface="Arial" pitchFamily="34" charset="0"/>
                <a:buChar char="•"/>
              </a:pPr>
              <a:endParaRPr lang="en-US" sz="1798" dirty="0">
                <a:gradFill>
                  <a:gsLst>
                    <a:gs pos="0">
                      <a:srgbClr val="FFFFFF"/>
                    </a:gs>
                    <a:gs pos="100000">
                      <a:srgbClr val="FFFFFF"/>
                    </a:gs>
                  </a:gsLst>
                  <a:lin ang="5400000" scaled="0"/>
                </a:gradFill>
              </a:endParaRPr>
            </a:p>
          </p:txBody>
        </p:sp>
      </p:grpSp>
      <p:sp>
        <p:nvSpPr>
          <p:cNvPr id="4" name="TextBox 3"/>
          <p:cNvSpPr txBox="1"/>
          <p:nvPr/>
        </p:nvSpPr>
        <p:spPr>
          <a:xfrm>
            <a:off x="7359762" y="256024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5"/>
              </a:rPr>
              <a:t>http://weatherservice.cloudapp.net</a:t>
            </a:r>
            <a:endParaRPr lang="en-US" sz="1798" dirty="0">
              <a:solidFill>
                <a:schemeClr val="bg2"/>
              </a:solidFill>
            </a:endParaRPr>
          </a:p>
        </p:txBody>
      </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r="30484" b="-3934"/>
          <a:stretch/>
        </p:blipFill>
        <p:spPr bwMode="auto">
          <a:xfrm>
            <a:off x="7051720" y="1246483"/>
            <a:ext cx="4608530" cy="6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57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Text Placeholder 8"/>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3"/>
          <a:stretch>
            <a:fillRect/>
          </a:stretch>
        </p:blipFill>
        <p:spPr>
          <a:xfrm>
            <a:off x="-115042" y="-149314"/>
            <a:ext cx="12301417" cy="8047338"/>
          </a:xfrm>
          <a:prstGeom prst="rect">
            <a:avLst/>
          </a:prstGeom>
        </p:spPr>
      </p:pic>
      <p:grpSp>
        <p:nvGrpSpPr>
          <p:cNvPr id="5" name="Group 4"/>
          <p:cNvGrpSpPr/>
          <p:nvPr/>
        </p:nvGrpSpPr>
        <p:grpSpPr>
          <a:xfrm>
            <a:off x="4037" y="3001978"/>
            <a:ext cx="12180751" cy="3802986"/>
            <a:chOff x="-1" y="3052493"/>
            <a:chExt cx="12188826" cy="3805507"/>
          </a:xfrm>
        </p:grpSpPr>
        <p:sp>
          <p:nvSpPr>
            <p:cNvPr id="6" name="Rectangle 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7" name="TextBox 6"/>
            <p:cNvSpPr txBox="1"/>
            <p:nvPr/>
          </p:nvSpPr>
          <p:spPr>
            <a:xfrm>
              <a:off x="363634" y="3234262"/>
              <a:ext cx="6012872" cy="830777"/>
            </a:xfrm>
            <a:prstGeom prst="rect">
              <a:avLst/>
            </a:prstGeom>
            <a:noFill/>
          </p:spPr>
          <p:txBody>
            <a:bodyPr wrap="square" lIns="0" tIns="0" rIns="0" bIns="0" rtlCol="0">
              <a:spAutoFit/>
            </a:bodyPr>
            <a:lstStyle/>
            <a:p>
              <a:endParaRPr lang="en-US" sz="5395" spc="-70" dirty="0">
                <a:gradFill>
                  <a:gsLst>
                    <a:gs pos="0">
                      <a:srgbClr val="FFFFFF"/>
                    </a:gs>
                    <a:gs pos="100000">
                      <a:srgbClr val="FFFFFF"/>
                    </a:gs>
                  </a:gsLst>
                  <a:lin ang="5400000" scaled="0"/>
                </a:gradFill>
                <a:latin typeface="Segoe UI Light"/>
              </a:endParaRPr>
            </a:p>
          </p:txBody>
        </p:sp>
      </p:gr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5676"/>
          <a:stretch/>
        </p:blipFill>
        <p:spPr>
          <a:xfrm>
            <a:off x="401422" y="3654663"/>
            <a:ext cx="3848626" cy="238401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1907" y="3670042"/>
            <a:ext cx="3078368" cy="2388068"/>
          </a:xfrm>
          <a:prstGeom prst="rect">
            <a:avLst/>
          </a:prstGeom>
        </p:spPr>
      </p:pic>
      <p:pic>
        <p:nvPicPr>
          <p:cNvPr id="13" name="Picture 12"/>
          <p:cNvPicPr>
            <a:picLocks noChangeAspect="1"/>
          </p:cNvPicPr>
          <p:nvPr/>
        </p:nvPicPr>
        <p:blipFill rotWithShape="1">
          <a:blip r:embed="rId6"/>
          <a:srcRect b="15317"/>
          <a:stretch/>
        </p:blipFill>
        <p:spPr>
          <a:xfrm>
            <a:off x="8125478" y="3693319"/>
            <a:ext cx="3573270" cy="2306696"/>
          </a:xfrm>
          <a:prstGeom prst="rect">
            <a:avLst/>
          </a:prstGeom>
        </p:spPr>
      </p:pic>
      <p:sp>
        <p:nvSpPr>
          <p:cNvPr id="14" name="TextBox 13"/>
          <p:cNvSpPr txBox="1"/>
          <p:nvPr/>
        </p:nvSpPr>
        <p:spPr>
          <a:xfrm>
            <a:off x="3755351" y="641832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7"/>
              </a:rPr>
              <a:t>http://weatherservice.cloudapp.net</a:t>
            </a:r>
            <a:endParaRPr lang="en-US" sz="1798" dirty="0">
              <a:solidFill>
                <a:schemeClr val="bg2"/>
              </a:solidFill>
            </a:endParaRPr>
          </a:p>
        </p:txBody>
      </p:sp>
    </p:spTree>
    <p:extLst>
      <p:ext uri="{BB962C8B-B14F-4D97-AF65-F5344CB8AC3E}">
        <p14:creationId xmlns:p14="http://schemas.microsoft.com/office/powerpoint/2010/main" val="398988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6256" y="1440756"/>
            <a:ext cx="10693401" cy="1378644"/>
          </a:xfrm>
        </p:spPr>
        <p:txBody>
          <a:bodyPr/>
          <a:lstStyle/>
          <a:p>
            <a:r>
              <a:rPr lang="en-US" sz="6000" dirty="0" smtClean="0"/>
              <a:t>What is Cloud Computing?</a:t>
            </a:r>
            <a:endParaRPr lang="en-US" sz="6000" dirty="0"/>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12188825" cy="4038600"/>
          </a:xfrm>
          <a:prstGeom prst="rect">
            <a:avLst/>
          </a:prstGeom>
        </p:spPr>
      </p:pic>
    </p:spTree>
    <p:extLst>
      <p:ext uri="{BB962C8B-B14F-4D97-AF65-F5344CB8AC3E}">
        <p14:creationId xmlns:p14="http://schemas.microsoft.com/office/powerpoint/2010/main" val="147138599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23603" y="894"/>
          <a:ext cx="119062" cy="158709"/>
        </p:xfrm>
        <a:graphic>
          <a:graphicData uri="http://schemas.openxmlformats.org/presentationml/2006/ole">
            <mc:AlternateContent xmlns:mc="http://schemas.openxmlformats.org/markup-compatibility/2006">
              <mc:Choice xmlns:v="urn:schemas-microsoft-com:vml" Requires="v">
                <p:oleObj spid="_x0000_s10447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23603" y="894"/>
                        <a:ext cx="119062"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623920" y="386219"/>
            <a:ext cx="7016309" cy="747702"/>
          </a:xfrm>
        </p:spPr>
        <p:txBody>
          <a:bodyPr/>
          <a:lstStyle/>
          <a:p>
            <a:r>
              <a:rPr lang="en-US" dirty="0" smtClean="0"/>
              <a:t>WRF Service Architecture</a:t>
            </a:r>
            <a:endParaRPr lang="en-US" dirty="0"/>
          </a:p>
        </p:txBody>
      </p:sp>
      <p:sp>
        <p:nvSpPr>
          <p:cNvPr id="5" name="Rectangle 4"/>
          <p:cNvSpPr/>
          <p:nvPr>
            <p:custDataLst>
              <p:tags r:id="rId4"/>
            </p:custDataLst>
          </p:nvPr>
        </p:nvSpPr>
        <p:spPr bwMode="auto">
          <a:xfrm>
            <a:off x="2008415" y="1527814"/>
            <a:ext cx="2236556" cy="3473815"/>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b="1" dirty="0">
                <a:ln>
                  <a:solidFill>
                    <a:schemeClr val="bg1">
                      <a:alpha val="0"/>
                    </a:schemeClr>
                  </a:solidFill>
                </a:ln>
                <a:solidFill>
                  <a:schemeClr val="bg1">
                    <a:alpha val="99000"/>
                  </a:schemeClr>
                </a:solidFill>
              </a:rPr>
              <a:t>Forecast Front End</a:t>
            </a:r>
          </a:p>
        </p:txBody>
      </p:sp>
      <p:sp>
        <p:nvSpPr>
          <p:cNvPr id="8" name="Rectangle 7"/>
          <p:cNvSpPr/>
          <p:nvPr>
            <p:custDataLst>
              <p:tags r:id="rId5"/>
            </p:custDataLst>
          </p:nvPr>
        </p:nvSpPr>
        <p:spPr bwMode="auto">
          <a:xfrm>
            <a:off x="5631238" y="1528633"/>
            <a:ext cx="1920240" cy="2285405"/>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alpha val="99000"/>
                  </a:schemeClr>
                </a:solidFill>
              </a:rPr>
              <a:t>Compute Worker</a:t>
            </a:r>
          </a:p>
        </p:txBody>
      </p:sp>
      <p:sp>
        <p:nvSpPr>
          <p:cNvPr id="9" name="Rectangle 8"/>
          <p:cNvSpPr/>
          <p:nvPr>
            <p:custDataLst>
              <p:tags r:id="rId6"/>
            </p:custDataLst>
          </p:nvPr>
        </p:nvSpPr>
        <p:spPr bwMode="auto">
          <a:xfrm>
            <a:off x="5631238" y="3925187"/>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0" name="Rectangle 9"/>
          <p:cNvSpPr/>
          <p:nvPr>
            <p:custDataLst>
              <p:tags r:id="rId7"/>
            </p:custDataLst>
          </p:nvPr>
        </p:nvSpPr>
        <p:spPr bwMode="auto">
          <a:xfrm>
            <a:off x="5631238" y="440556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1" name="Rectangle 10"/>
          <p:cNvSpPr/>
          <p:nvPr>
            <p:custDataLst>
              <p:tags r:id="rId8"/>
            </p:custDataLst>
          </p:nvPr>
        </p:nvSpPr>
        <p:spPr bwMode="auto">
          <a:xfrm>
            <a:off x="5631238" y="488594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2" name="Rectangle 11"/>
          <p:cNvSpPr/>
          <p:nvPr>
            <p:custDataLst>
              <p:tags r:id="rId9"/>
            </p:custDataLst>
          </p:nvPr>
        </p:nvSpPr>
        <p:spPr bwMode="auto">
          <a:xfrm>
            <a:off x="5631238" y="5366329"/>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4" name="Rectangle 13"/>
          <p:cNvSpPr/>
          <p:nvPr>
            <p:custDataLst>
              <p:tags r:id="rId10"/>
            </p:custDataLst>
          </p:nvPr>
        </p:nvSpPr>
        <p:spPr bwMode="auto">
          <a:xfrm>
            <a:off x="2916628" y="3925187"/>
            <a:ext cx="965819" cy="9105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b" anchorCtr="0" compatLnSpc="1">
            <a:prstTxWarp prst="textNoShape">
              <a:avLst/>
            </a:prstTxWarp>
            <a:noAutofit/>
          </a:bodyPr>
          <a:lstStyle/>
          <a:p>
            <a:pPr defTabSz="822162" fontAlgn="base">
              <a:spcBef>
                <a:spcPct val="0"/>
              </a:spcBef>
              <a:spcAft>
                <a:spcPct val="0"/>
              </a:spcAft>
            </a:pPr>
            <a:r>
              <a:rPr lang="en-US" sz="1400" dirty="0">
                <a:ln>
                  <a:solidFill>
                    <a:schemeClr val="bg1">
                      <a:alpha val="0"/>
                    </a:schemeClr>
                  </a:solidFill>
                </a:ln>
                <a:solidFill>
                  <a:schemeClr val="bg1"/>
                </a:solidFill>
              </a:rPr>
              <a:t>Windows Azure Scheduler</a:t>
            </a:r>
          </a:p>
        </p:txBody>
      </p:sp>
      <p:sp>
        <p:nvSpPr>
          <p:cNvPr id="16" name="Rectangle 15"/>
          <p:cNvSpPr/>
          <p:nvPr/>
        </p:nvSpPr>
        <p:spPr>
          <a:xfrm>
            <a:off x="2615970" y="5224423"/>
            <a:ext cx="2215094" cy="707446"/>
          </a:xfrm>
          <a:prstGeom prst="rect">
            <a:avLst/>
          </a:prstGeom>
        </p:spPr>
        <p:txBody>
          <a:bodyPr wrap="none">
            <a:spAutoFit/>
          </a:bodyPr>
          <a:lstStyle/>
          <a:p>
            <a:pPr defTabSz="822162" fontAlgn="base">
              <a:spcBef>
                <a:spcPct val="0"/>
              </a:spcBef>
              <a:spcAft>
                <a:spcPct val="0"/>
              </a:spcAft>
            </a:pPr>
            <a:r>
              <a:rPr lang="en-US" sz="1999" dirty="0">
                <a:ln>
                  <a:solidFill>
                    <a:schemeClr val="bg1">
                      <a:alpha val="0"/>
                    </a:schemeClr>
                  </a:solidFill>
                </a:ln>
                <a:latin typeface="+mj-lt"/>
              </a:rPr>
              <a:t>Consistent HPC</a:t>
            </a:r>
          </a:p>
          <a:p>
            <a:pPr defTabSz="822162" fontAlgn="base">
              <a:spcBef>
                <a:spcPct val="0"/>
              </a:spcBef>
              <a:spcAft>
                <a:spcPct val="0"/>
              </a:spcAft>
            </a:pPr>
            <a:r>
              <a:rPr lang="en-US" sz="1999" dirty="0">
                <a:ln>
                  <a:solidFill>
                    <a:schemeClr val="bg1">
                      <a:alpha val="0"/>
                    </a:schemeClr>
                  </a:solidFill>
                </a:ln>
                <a:latin typeface="+mj-lt"/>
              </a:rPr>
              <a:t>Job Scheduler API</a:t>
            </a:r>
          </a:p>
        </p:txBody>
      </p:sp>
      <p:sp>
        <p:nvSpPr>
          <p:cNvPr id="18" name="Rectangle 17"/>
          <p:cNvSpPr/>
          <p:nvPr>
            <p:custDataLst>
              <p:tags r:id="rId11"/>
            </p:custDataLst>
          </p:nvPr>
        </p:nvSpPr>
        <p:spPr bwMode="auto">
          <a:xfrm>
            <a:off x="5734108" y="2028248"/>
            <a:ext cx="1714499" cy="4570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solidFill>
              </a:rPr>
              <a:t>Node Manager</a:t>
            </a:r>
          </a:p>
        </p:txBody>
      </p:sp>
      <p:sp>
        <p:nvSpPr>
          <p:cNvPr id="19" name="Rectangle 18"/>
          <p:cNvSpPr/>
          <p:nvPr>
            <p:custDataLst>
              <p:tags r:id="rId12"/>
            </p:custDataLst>
          </p:nvPr>
        </p:nvSpPr>
        <p:spPr bwMode="auto">
          <a:xfrm>
            <a:off x="5734108" y="2591981"/>
            <a:ext cx="1714499" cy="10969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HPC Weather</a:t>
            </a:r>
          </a:p>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Application</a:t>
            </a:r>
          </a:p>
        </p:txBody>
      </p:sp>
      <p:cxnSp>
        <p:nvCxnSpPr>
          <p:cNvPr id="24" name="Straight Arrow Connector 23"/>
          <p:cNvCxnSpPr>
            <a:stCxn id="14" idx="3"/>
            <a:endCxn id="8" idx="1"/>
          </p:cNvCxnSpPr>
          <p:nvPr/>
        </p:nvCxnSpPr>
        <p:spPr>
          <a:xfrm flipV="1">
            <a:off x="3882448" y="2671336"/>
            <a:ext cx="1748789" cy="170913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3"/>
            <a:endCxn id="9" idx="1"/>
          </p:cNvCxnSpPr>
          <p:nvPr/>
        </p:nvCxnSpPr>
        <p:spPr>
          <a:xfrm flipV="1">
            <a:off x="3882448" y="4109803"/>
            <a:ext cx="1748789" cy="270663"/>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0" idx="1"/>
          </p:cNvCxnSpPr>
          <p:nvPr/>
        </p:nvCxnSpPr>
        <p:spPr>
          <a:xfrm>
            <a:off x="3903757" y="4380467"/>
            <a:ext cx="1727480" cy="209718"/>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1" idx="1"/>
          </p:cNvCxnSpPr>
          <p:nvPr/>
        </p:nvCxnSpPr>
        <p:spPr>
          <a:xfrm>
            <a:off x="3882448" y="4380467"/>
            <a:ext cx="1748789" cy="690099"/>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4" idx="3"/>
            <a:endCxn id="12" idx="1"/>
          </p:cNvCxnSpPr>
          <p:nvPr/>
        </p:nvCxnSpPr>
        <p:spPr>
          <a:xfrm>
            <a:off x="3882448" y="4380466"/>
            <a:ext cx="1748789" cy="117048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323009" y="4273075"/>
            <a:ext cx="607232" cy="138926"/>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642648" y="2966934"/>
            <a:ext cx="54284" cy="65964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341662" y="2661199"/>
            <a:ext cx="683530" cy="0"/>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6945" y="1655654"/>
            <a:ext cx="588209" cy="1015681"/>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6" idx="1"/>
          </p:cNvCxnSpPr>
          <p:nvPr/>
        </p:nvCxnSpPr>
        <p:spPr>
          <a:xfrm rot="10800000">
            <a:off x="2309406" y="4405576"/>
            <a:ext cx="306565" cy="1172572"/>
          </a:xfrm>
          <a:prstGeom prst="bentConnector2">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1" descr="Description: cid:image001.png@01CC5606.C1A7BD9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6074" y="2088284"/>
            <a:ext cx="1751360" cy="10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rotWithShape="1">
          <a:blip r:embed="rId18" cstate="screen">
            <a:extLst>
              <a:ext uri="{28A0092B-C50C-407E-A947-70E740481C1C}">
                <a14:useLocalDpi xmlns:a14="http://schemas.microsoft.com/office/drawing/2010/main"/>
              </a:ext>
            </a:extLst>
          </a:blip>
          <a:srcRect b="12551"/>
          <a:stretch/>
        </p:blipFill>
        <p:spPr>
          <a:xfrm>
            <a:off x="1977730" y="3332054"/>
            <a:ext cx="925589" cy="1059245"/>
          </a:xfrm>
          <a:prstGeom prst="rect">
            <a:avLst/>
          </a:prstGeom>
        </p:spPr>
      </p:pic>
      <p:sp>
        <p:nvSpPr>
          <p:cNvPr id="37" name="TextBox 36"/>
          <p:cNvSpPr txBox="1"/>
          <p:nvPr/>
        </p:nvSpPr>
        <p:spPr>
          <a:xfrm>
            <a:off x="2077674" y="3374178"/>
            <a:ext cx="866693" cy="830781"/>
          </a:xfrm>
          <a:prstGeom prst="rect">
            <a:avLst/>
          </a:prstGeom>
          <a:noFill/>
        </p:spPr>
        <p:txBody>
          <a:bodyPr wrap="square" rtlCol="0">
            <a:spAutoFit/>
          </a:bodyPr>
          <a:lstStyle/>
          <a:p>
            <a:r>
              <a:rPr lang="en-US" sz="1600" dirty="0"/>
              <a:t>Azure Table storage</a:t>
            </a:r>
          </a:p>
        </p:txBody>
      </p:sp>
      <p:sp>
        <p:nvSpPr>
          <p:cNvPr id="49" name="Flowchart: Magnetic Disk 48"/>
          <p:cNvSpPr/>
          <p:nvPr/>
        </p:nvSpPr>
        <p:spPr>
          <a:xfrm>
            <a:off x="9488529" y="410736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1" name="Flowchart: Magnetic Disk 50"/>
          <p:cNvSpPr/>
          <p:nvPr/>
        </p:nvSpPr>
        <p:spPr>
          <a:xfrm>
            <a:off x="9488530" y="3227907"/>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2" name="Flowchart: Magnetic Disk 51"/>
          <p:cNvSpPr/>
          <p:nvPr/>
        </p:nvSpPr>
        <p:spPr>
          <a:xfrm>
            <a:off x="9488530" y="234845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3" name="Flowchart: Magnetic Disk 52"/>
          <p:cNvSpPr/>
          <p:nvPr/>
        </p:nvSpPr>
        <p:spPr>
          <a:xfrm>
            <a:off x="9107726" y="4259209"/>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4" name="Flowchart: Magnetic Disk 53"/>
          <p:cNvSpPr/>
          <p:nvPr/>
        </p:nvSpPr>
        <p:spPr>
          <a:xfrm>
            <a:off x="9107727" y="337975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5" name="Flowchart: Magnetic Disk 54"/>
          <p:cNvSpPr/>
          <p:nvPr/>
        </p:nvSpPr>
        <p:spPr>
          <a:xfrm>
            <a:off x="9107727" y="250029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6" name="Flowchart: Magnetic Disk 55"/>
          <p:cNvSpPr/>
          <p:nvPr/>
        </p:nvSpPr>
        <p:spPr>
          <a:xfrm>
            <a:off x="8726924" y="441200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Stream Layer</a:t>
            </a:r>
          </a:p>
        </p:txBody>
      </p:sp>
      <p:sp>
        <p:nvSpPr>
          <p:cNvPr id="57" name="Flowchart: Magnetic Disk 56"/>
          <p:cNvSpPr/>
          <p:nvPr/>
        </p:nvSpPr>
        <p:spPr>
          <a:xfrm>
            <a:off x="8726926" y="353254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Partition Layer</a:t>
            </a:r>
          </a:p>
        </p:txBody>
      </p:sp>
      <p:sp>
        <p:nvSpPr>
          <p:cNvPr id="58" name="Flowchart: Magnetic Disk 57"/>
          <p:cNvSpPr/>
          <p:nvPr/>
        </p:nvSpPr>
        <p:spPr>
          <a:xfrm>
            <a:off x="8726924" y="264821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799" b="1" dirty="0">
                <a:solidFill>
                  <a:schemeClr val="accent6">
                    <a:lumMod val="60000"/>
                    <a:lumOff val="40000"/>
                  </a:schemeClr>
                </a:solidFill>
              </a:rPr>
              <a:t>Azure</a:t>
            </a:r>
          </a:p>
          <a:p>
            <a:pPr algn="ctr"/>
            <a:r>
              <a:rPr lang="en-US" sz="2799" b="1" dirty="0">
                <a:solidFill>
                  <a:schemeClr val="accent6">
                    <a:lumMod val="60000"/>
                    <a:lumOff val="40000"/>
                  </a:schemeClr>
                </a:solidFill>
              </a:rPr>
              <a:t>Storage </a:t>
            </a:r>
            <a:r>
              <a:rPr lang="en-US" sz="2999" dirty="0"/>
              <a:t>Front end</a:t>
            </a:r>
          </a:p>
          <a:p>
            <a:pPr algn="ctr"/>
            <a:endParaRPr lang="en-US" sz="2999" dirty="0"/>
          </a:p>
        </p:txBody>
      </p:sp>
      <p:cxnSp>
        <p:nvCxnSpPr>
          <p:cNvPr id="61" name="Straight Arrow Connector 60"/>
          <p:cNvCxnSpPr/>
          <p:nvPr/>
        </p:nvCxnSpPr>
        <p:spPr>
          <a:xfrm>
            <a:off x="7705239" y="4655580"/>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705238" y="5070564"/>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691502" y="5490579"/>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705238" y="4212638"/>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Freeform 6"/>
          <p:cNvSpPr>
            <a:spLocks/>
          </p:cNvSpPr>
          <p:nvPr/>
        </p:nvSpPr>
        <p:spPr bwMode="auto">
          <a:xfrm>
            <a:off x="9338101" y="94688"/>
            <a:ext cx="2850724" cy="177233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NOAA</a:t>
            </a: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Data Source</a:t>
            </a:r>
          </a:p>
        </p:txBody>
      </p:sp>
      <p:cxnSp>
        <p:nvCxnSpPr>
          <p:cNvPr id="66" name="Straight Arrow Connector 65"/>
          <p:cNvCxnSpPr/>
          <p:nvPr/>
        </p:nvCxnSpPr>
        <p:spPr>
          <a:xfrm flipH="1">
            <a:off x="7632310" y="1655654"/>
            <a:ext cx="1753350" cy="1343062"/>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980856"/>
            <a:ext cx="1149284" cy="665044"/>
          </a:xfrm>
          <a:prstGeom prst="rect">
            <a:avLst/>
          </a:prstGeom>
        </p:spPr>
      </p:pic>
    </p:spTree>
    <p:extLst>
      <p:ext uri="{BB962C8B-B14F-4D97-AF65-F5344CB8AC3E}">
        <p14:creationId xmlns:p14="http://schemas.microsoft.com/office/powerpoint/2010/main" val="294608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161" y="-160990"/>
            <a:ext cx="8246502" cy="7179980"/>
          </a:xfrm>
          <a:prstGeom prst="rect">
            <a:avLst/>
          </a:prstGeom>
        </p:spPr>
      </p:pic>
    </p:spTree>
    <p:extLst>
      <p:ext uri="{BB962C8B-B14F-4D97-AF65-F5344CB8AC3E}">
        <p14:creationId xmlns:p14="http://schemas.microsoft.com/office/powerpoint/2010/main" val="1116763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523603" y="3601993"/>
            <a:ext cx="9141619" cy="1655331"/>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1214873" y="893"/>
            <a:ext cx="9759079" cy="6832976"/>
          </a:xfrm>
          <a:prstGeom prst="rect">
            <a:avLst/>
          </a:prstGeom>
        </p:spPr>
      </p:pic>
    </p:spTree>
    <p:extLst>
      <p:ext uri="{BB962C8B-B14F-4D97-AF65-F5344CB8AC3E}">
        <p14:creationId xmlns:p14="http://schemas.microsoft.com/office/powerpoint/2010/main" val="1080753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198331" y="893"/>
            <a:ext cx="9899913" cy="6863282"/>
          </a:xfrm>
          <a:prstGeom prst="rect">
            <a:avLst/>
          </a:prstGeom>
        </p:spPr>
      </p:pic>
    </p:spTree>
    <p:extLst>
      <p:ext uri="{BB962C8B-B14F-4D97-AF65-F5344CB8AC3E}">
        <p14:creationId xmlns:p14="http://schemas.microsoft.com/office/powerpoint/2010/main" val="5599858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289513"/>
            <a:ext cx="12188825" cy="6568488"/>
          </a:xfrm>
          <a:prstGeom prst="rect">
            <a:avLst/>
          </a:prstGeom>
        </p:spPr>
      </p:pic>
    </p:spTree>
    <p:extLst>
      <p:ext uri="{BB962C8B-B14F-4D97-AF65-F5344CB8AC3E}">
        <p14:creationId xmlns:p14="http://schemas.microsoft.com/office/powerpoint/2010/main" val="12362932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219013" y="893"/>
            <a:ext cx="9863194" cy="6862422"/>
          </a:xfrm>
          <a:prstGeom prst="rect">
            <a:avLst/>
          </a:prstGeom>
        </p:spPr>
      </p:pic>
    </p:spTree>
    <p:extLst>
      <p:ext uri="{BB962C8B-B14F-4D97-AF65-F5344CB8AC3E}">
        <p14:creationId xmlns:p14="http://schemas.microsoft.com/office/powerpoint/2010/main" val="42561254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46" y="365923"/>
            <a:ext cx="10871997" cy="1563677"/>
          </a:xfrm>
        </p:spPr>
        <p:txBody>
          <a:bodyPr/>
          <a:lstStyle/>
          <a:p>
            <a:r>
              <a:rPr lang="en-US" b="1" dirty="0" err="1" smtClean="0">
                <a:solidFill>
                  <a:schemeClr val="bg2">
                    <a:lumMod val="50000"/>
                  </a:schemeClr>
                </a:solidFill>
                <a:latin typeface="Segoe UI Light" panose="020B0502040204020203" pitchFamily="34" charset="0"/>
                <a:cs typeface="Segoe UI Light" panose="020B0502040204020203" pitchFamily="34" charset="0"/>
              </a:rPr>
              <a:t>HeatMap</a:t>
            </a:r>
            <a:r>
              <a:rPr lang="en-US" b="1" dirty="0" smtClean="0">
                <a:solidFill>
                  <a:schemeClr val="bg2">
                    <a:lumMod val="50000"/>
                  </a:schemeClr>
                </a:solidFill>
                <a:latin typeface="Segoe UI Light" panose="020B0502040204020203" pitchFamily="34" charset="0"/>
                <a:cs typeface="Segoe UI Light" panose="020B0502040204020203" pitchFamily="34" charset="0"/>
              </a:rPr>
              <a:t>: 5 Compute Nodes running at 100%</a:t>
            </a:r>
            <a:endParaRPr lang="en-US" b="1" dirty="0">
              <a:solidFill>
                <a:schemeClr val="bg2">
                  <a:lumMod val="50000"/>
                </a:schemeClr>
              </a:solidFill>
              <a:latin typeface="Segoe UI Light" panose="020B0502040204020203" pitchFamily="34" charset="0"/>
              <a:cs typeface="Segoe UI Light" panose="020B0502040204020203" pitchFamily="34" charset="0"/>
            </a:endParaRP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7981" y="1691140"/>
            <a:ext cx="10547129" cy="2749967"/>
          </a:xfrm>
          <a:prstGeom prst="rect">
            <a:avLst/>
          </a:prstGeom>
        </p:spPr>
      </p:pic>
    </p:spTree>
    <p:extLst>
      <p:ext uri="{BB962C8B-B14F-4D97-AF65-F5344CB8AC3E}">
        <p14:creationId xmlns:p14="http://schemas.microsoft.com/office/powerpoint/2010/main" val="39819029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 Scaling to 96 cores</a:t>
            </a:r>
            <a:endParaRPr lang="en-US" dirty="0"/>
          </a:p>
        </p:txBody>
      </p:sp>
      <p:sp>
        <p:nvSpPr>
          <p:cNvPr id="3" name="Text Placeholder 2"/>
          <p:cNvSpPr>
            <a:spLocks noGrp="1"/>
          </p:cNvSpPr>
          <p:nvPr>
            <p:ph type="body" sz="quarter" idx="11"/>
          </p:nvPr>
        </p:nvSpPr>
        <p:spPr>
          <a:xfrm>
            <a:off x="3473804"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19112" y="1481645"/>
            <a:ext cx="11149013" cy="5040270"/>
          </a:xfrm>
          <a:prstGeom prst="rect">
            <a:avLst/>
          </a:prstGeom>
        </p:spPr>
      </p:pic>
    </p:spTree>
    <p:extLst>
      <p:ext uri="{BB962C8B-B14F-4D97-AF65-F5344CB8AC3E}">
        <p14:creationId xmlns:p14="http://schemas.microsoft.com/office/powerpoint/2010/main" val="29926826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87456" y="109380"/>
            <a:ext cx="11668126" cy="9109159"/>
          </a:xfrm>
          <a:prstGeom prst="rect">
            <a:avLst/>
          </a:prstGeom>
        </p:spPr>
      </p:pic>
    </p:spTree>
    <p:extLst>
      <p:ext uri="{BB962C8B-B14F-4D97-AF65-F5344CB8AC3E}">
        <p14:creationId xmlns:p14="http://schemas.microsoft.com/office/powerpoint/2010/main" val="34647208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a:xfrm>
            <a:off x="3473804"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19112" y="0"/>
            <a:ext cx="10488920" cy="6596230"/>
          </a:xfrm>
          <a:prstGeom prst="rect">
            <a:avLst/>
          </a:prstGeom>
        </p:spPr>
      </p:pic>
    </p:spTree>
    <p:extLst>
      <p:ext uri="{BB962C8B-B14F-4D97-AF65-F5344CB8AC3E}">
        <p14:creationId xmlns:p14="http://schemas.microsoft.com/office/powerpoint/2010/main" val="1328762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231485" y="1446213"/>
            <a:ext cx="3767320" cy="3987024"/>
            <a:chOff x="4231485" y="1446213"/>
            <a:chExt cx="376732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231485" y="4178603"/>
              <a:ext cx="3767320" cy="646331"/>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Platform-as-a-Service</a:t>
              </a:r>
            </a:p>
            <a:p>
              <a:pPr algn="ctr" defTabSz="1218673">
                <a:lnSpc>
                  <a:spcPct val="90000"/>
                </a:lnSpc>
              </a:pPr>
              <a:r>
                <a:rPr lang="en-US" sz="2000" dirty="0" smtClean="0">
                  <a:solidFill>
                    <a:schemeClr val="bg2">
                      <a:lumMod val="50000"/>
                      <a:alpha val="99000"/>
                    </a:schemeClr>
                  </a:solidFill>
                </a:rPr>
                <a:t>Stateless, easy to scale, manage</a:t>
              </a:r>
              <a:endParaRPr lang="en-US" sz="2000" dirty="0">
                <a:solidFill>
                  <a:schemeClr val="bg2">
                    <a:lumMod val="50000"/>
                    <a:alpha val="99000"/>
                  </a:schemeClr>
                </a:solidFill>
              </a:endParaRP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7" y="4158734"/>
              <a:ext cx="3365725" cy="646331"/>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Infrastructure-as-a-Service</a:t>
              </a:r>
            </a:p>
            <a:p>
              <a:pPr algn="ctr" defTabSz="1218673">
                <a:lnSpc>
                  <a:spcPct val="90000"/>
                </a:lnSpc>
              </a:pPr>
              <a:r>
                <a:rPr lang="en-US" sz="2000" dirty="0">
                  <a:solidFill>
                    <a:schemeClr val="bg2">
                      <a:lumMod val="50000"/>
                      <a:alpha val="99000"/>
                    </a:schemeClr>
                  </a:solidFill>
                </a:rPr>
                <a:t>w</a:t>
              </a:r>
              <a:r>
                <a:rPr lang="en-US" sz="2000" dirty="0" smtClean="0">
                  <a:solidFill>
                    <a:schemeClr val="bg2">
                      <a:lumMod val="50000"/>
                      <a:alpha val="99000"/>
                    </a:schemeClr>
                  </a:solidFill>
                </a:rPr>
                <a:t>ith Persistent remote disks</a:t>
              </a:r>
              <a:endParaRPr lang="en-US" sz="2000" dirty="0">
                <a:solidFill>
                  <a:schemeClr val="bg2">
                    <a:lumMod val="50000"/>
                    <a:alpha val="99000"/>
                  </a:schemeClr>
                </a:solidFill>
              </a:endParaRP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16739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Processing Steps</a:t>
            </a:r>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519111" y="1229626"/>
            <a:ext cx="11149013" cy="5586520"/>
          </a:xfrm>
          <a:prstGeom prst="rect">
            <a:avLst/>
          </a:prstGeom>
        </p:spPr>
      </p:pic>
    </p:spTree>
    <p:extLst>
      <p:ext uri="{BB962C8B-B14F-4D97-AF65-F5344CB8AC3E}">
        <p14:creationId xmlns:p14="http://schemas.microsoft.com/office/powerpoint/2010/main" val="1401949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Pre-Processing</a:t>
            </a:r>
            <a:endParaRPr lang="en-US" dirty="0"/>
          </a:p>
        </p:txBody>
      </p:sp>
      <p:sp>
        <p:nvSpPr>
          <p:cNvPr id="6" name="Rectangle 5"/>
          <p:cNvSpPr/>
          <p:nvPr/>
        </p:nvSpPr>
        <p:spPr>
          <a:xfrm>
            <a:off x="519113" y="1100484"/>
            <a:ext cx="11669712" cy="4893647"/>
          </a:xfrm>
          <a:prstGeom prst="rect">
            <a:avLst/>
          </a:prstGeom>
        </p:spPr>
        <p:txBody>
          <a:bodyPr wrap="square">
            <a:spAutoFit/>
          </a:bodyPr>
          <a:lstStyle/>
          <a:p>
            <a:r>
              <a:rPr lang="en-US" b="1" u="sng" dirty="0" err="1"/>
              <a:t>Geogrid</a:t>
            </a:r>
            <a:r>
              <a:rPr lang="en-US" b="1" u="sng" dirty="0"/>
              <a:t>:</a:t>
            </a:r>
            <a:endParaRPr lang="en-US" dirty="0"/>
          </a:p>
          <a:p>
            <a:pPr>
              <a:buFont typeface="Arial" panose="020B0604020202020204" pitchFamily="34" charset="0"/>
              <a:buChar char="•"/>
            </a:pPr>
            <a:r>
              <a:rPr lang="en-US" dirty="0"/>
              <a:t>Defines the model horizontal domain</a:t>
            </a:r>
          </a:p>
          <a:p>
            <a:pPr>
              <a:buFont typeface="Arial" panose="020B0604020202020204" pitchFamily="34" charset="0"/>
              <a:buChar char="•"/>
            </a:pPr>
            <a:r>
              <a:rPr lang="en-US" dirty="0"/>
              <a:t>Horizontally interpolates static data to the model domain</a:t>
            </a:r>
          </a:p>
          <a:p>
            <a:pPr>
              <a:buFont typeface="Arial" panose="020B0604020202020204" pitchFamily="34" charset="0"/>
              <a:buChar char="•"/>
            </a:pPr>
            <a:r>
              <a:rPr lang="en-US" dirty="0"/>
              <a:t>Output conforms to the WRF I/O API</a:t>
            </a:r>
          </a:p>
          <a:p>
            <a:r>
              <a:rPr lang="en-US" b="1" u="sng" dirty="0" err="1"/>
              <a:t>Ungrib</a:t>
            </a:r>
            <a:r>
              <a:rPr lang="en-US" b="1" u="sng" dirty="0"/>
              <a:t>:</a:t>
            </a:r>
            <a:endParaRPr lang="en-US" dirty="0"/>
          </a:p>
          <a:p>
            <a:pPr>
              <a:buFont typeface="Arial" panose="020B0604020202020204" pitchFamily="34" charset="0"/>
              <a:buChar char="•"/>
            </a:pPr>
            <a:r>
              <a:rPr lang="en-US" dirty="0"/>
              <a:t>Decodes </a:t>
            </a:r>
            <a:r>
              <a:rPr lang="en-US" dirty="0" err="1"/>
              <a:t>Grib</a:t>
            </a:r>
            <a:r>
              <a:rPr lang="en-US" dirty="0"/>
              <a:t> Edition 1 and 2 data (</a:t>
            </a:r>
            <a:r>
              <a:rPr lang="en-US" dirty="0" err="1"/>
              <a:t>Grib</a:t>
            </a:r>
            <a:r>
              <a:rPr lang="en-US" dirty="0"/>
              <a:t> is the file format of the NOAA forecast data)</a:t>
            </a:r>
          </a:p>
          <a:p>
            <a:pPr>
              <a:buFont typeface="Arial" panose="020B0604020202020204" pitchFamily="34" charset="0"/>
              <a:buChar char="•"/>
            </a:pPr>
            <a:r>
              <a:rPr lang="en-US" dirty="0"/>
              <a:t>Uses tables to decide which variables to extract from the data</a:t>
            </a:r>
          </a:p>
          <a:p>
            <a:pPr>
              <a:buFont typeface="Arial" panose="020B0604020202020204" pitchFamily="34" charset="0"/>
              <a:buChar char="•"/>
            </a:pPr>
            <a:r>
              <a:rPr lang="en-US" dirty="0"/>
              <a:t>Supports isobaric and generalized vertical coordinates</a:t>
            </a:r>
          </a:p>
          <a:p>
            <a:pPr>
              <a:buFont typeface="Arial" panose="020B0604020202020204" pitchFamily="34" charset="0"/>
              <a:buChar char="•"/>
            </a:pPr>
            <a:r>
              <a:rPr lang="en-US" dirty="0"/>
              <a:t>Output is in a non-WRF-I/O-API form, referred to as an intermediate format</a:t>
            </a:r>
          </a:p>
          <a:p>
            <a:r>
              <a:rPr lang="en-US" b="1" u="sng" dirty="0" err="1"/>
              <a:t>Metgrid</a:t>
            </a:r>
            <a:r>
              <a:rPr lang="en-US" b="1" u="sng" dirty="0"/>
              <a:t>:</a:t>
            </a:r>
            <a:endParaRPr lang="en-US" dirty="0"/>
          </a:p>
          <a:p>
            <a:pPr>
              <a:buFont typeface="Arial" panose="020B0604020202020204" pitchFamily="34" charset="0"/>
              <a:buChar char="•"/>
            </a:pPr>
            <a:r>
              <a:rPr lang="en-US" dirty="0"/>
              <a:t>Ingest static data and raw meteorological fields</a:t>
            </a:r>
          </a:p>
          <a:p>
            <a:pPr>
              <a:buFont typeface="Arial" panose="020B0604020202020204" pitchFamily="34" charset="0"/>
              <a:buChar char="•"/>
            </a:pPr>
            <a:r>
              <a:rPr lang="en-US" dirty="0"/>
              <a:t>Horizontally interpolate meteorological fields to the model domain</a:t>
            </a:r>
          </a:p>
          <a:p>
            <a:pPr>
              <a:buFont typeface="Arial" panose="020B0604020202020204" pitchFamily="34" charset="0"/>
              <a:buChar char="•"/>
            </a:pPr>
            <a:r>
              <a:rPr lang="en-US" dirty="0"/>
              <a:t>Output conforms to WRF I/O API</a:t>
            </a:r>
          </a:p>
        </p:txBody>
      </p:sp>
    </p:spTree>
    <p:extLst>
      <p:ext uri="{BB962C8B-B14F-4D97-AF65-F5344CB8AC3E}">
        <p14:creationId xmlns:p14="http://schemas.microsoft.com/office/powerpoint/2010/main" val="26101297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steps for Bing Map overlay</a:t>
            </a:r>
            <a:endParaRPr lang="en-US" dirty="0"/>
          </a:p>
        </p:txBody>
      </p:sp>
      <p:sp>
        <p:nvSpPr>
          <p:cNvPr id="6" name="Rectangle 5"/>
          <p:cNvSpPr/>
          <p:nvPr/>
        </p:nvSpPr>
        <p:spPr>
          <a:xfrm>
            <a:off x="519112" y="1825653"/>
            <a:ext cx="10864311" cy="3785652"/>
          </a:xfrm>
          <a:prstGeom prst="rect">
            <a:avLst/>
          </a:prstGeom>
        </p:spPr>
        <p:txBody>
          <a:bodyPr wrap="square">
            <a:spAutoFit/>
          </a:bodyPr>
          <a:lstStyle/>
          <a:p>
            <a:pPr>
              <a:buFont typeface="Arial" panose="020B0604020202020204" pitchFamily="34" charset="0"/>
              <a:buChar char="•"/>
            </a:pPr>
            <a:r>
              <a:rPr lang="en-US" b="1" u="sng" dirty="0"/>
              <a:t>Gdal_translate:</a:t>
            </a:r>
            <a:endParaRPr lang="en-US" dirty="0"/>
          </a:p>
          <a:p>
            <a:pPr marL="742950" lvl="1" indent="-285750">
              <a:buFont typeface="Arial" panose="020B0604020202020204" pitchFamily="34" charset="0"/>
              <a:buChar char="•"/>
            </a:pPr>
            <a:r>
              <a:rPr lang="en-US" dirty="0"/>
              <a:t>Converts file from </a:t>
            </a:r>
            <a:r>
              <a:rPr lang="en-US" dirty="0" err="1"/>
              <a:t>png</a:t>
            </a:r>
            <a:r>
              <a:rPr lang="en-US" dirty="0"/>
              <a:t> to geospatial Tiff (</a:t>
            </a:r>
            <a:r>
              <a:rPr lang="en-US" dirty="0" err="1"/>
              <a:t>geoTiff</a:t>
            </a:r>
            <a:r>
              <a:rPr lang="en-US" dirty="0"/>
              <a:t>) format</a:t>
            </a:r>
          </a:p>
          <a:p>
            <a:pPr marL="742950" lvl="1" indent="-285750">
              <a:buFont typeface="Arial" panose="020B0604020202020204" pitchFamily="34" charset="0"/>
              <a:buChar char="•"/>
            </a:pPr>
            <a:r>
              <a:rPr lang="en-US" dirty="0"/>
              <a:t>Assigns geo-referencing (“ground control points”) to specified pixel values</a:t>
            </a:r>
          </a:p>
          <a:p>
            <a:pPr marL="742950" lvl="1" indent="-285750">
              <a:buFont typeface="Arial" panose="020B0604020202020204" pitchFamily="34" charset="0"/>
              <a:buChar char="•"/>
            </a:pPr>
            <a:r>
              <a:rPr lang="en-US" dirty="0"/>
              <a:t>Labels the output (</a:t>
            </a:r>
            <a:r>
              <a:rPr lang="en-US" dirty="0" err="1"/>
              <a:t>geoTiff</a:t>
            </a:r>
            <a:r>
              <a:rPr lang="en-US" dirty="0"/>
              <a:t>) file’s header with map projection information</a:t>
            </a:r>
          </a:p>
          <a:p>
            <a:pPr>
              <a:buFont typeface="Arial" panose="020B0604020202020204" pitchFamily="34" charset="0"/>
              <a:buChar char="•"/>
            </a:pPr>
            <a:r>
              <a:rPr lang="en-US" b="1" u="sng" dirty="0"/>
              <a:t>Gdalwarp:</a:t>
            </a:r>
            <a:endParaRPr lang="en-US" dirty="0"/>
          </a:p>
          <a:p>
            <a:pPr marL="742950" lvl="1" indent="-285750">
              <a:buFont typeface="Arial" panose="020B0604020202020204" pitchFamily="34" charset="0"/>
              <a:buChar char="•"/>
            </a:pPr>
            <a:r>
              <a:rPr lang="en-US" dirty="0"/>
              <a:t>Geographically </a:t>
            </a:r>
            <a:r>
              <a:rPr lang="en-US" dirty="0" err="1"/>
              <a:t>reprojects</a:t>
            </a:r>
            <a:r>
              <a:rPr lang="en-US" dirty="0"/>
              <a:t> the output file from gdal_translate to the map projection of Bing Maps</a:t>
            </a:r>
          </a:p>
          <a:p>
            <a:pPr>
              <a:buFont typeface="Arial" panose="020B0604020202020204" pitchFamily="34" charset="0"/>
              <a:buChar char="•"/>
            </a:pPr>
            <a:r>
              <a:rPr lang="en-US" b="1" u="sng" dirty="0"/>
              <a:t>Gdal2tiles.py:</a:t>
            </a:r>
            <a:endParaRPr lang="en-US" dirty="0"/>
          </a:p>
          <a:p>
            <a:pPr marL="742950" lvl="1" indent="-285750">
              <a:buFont typeface="Arial" panose="020B0604020202020204" pitchFamily="34" charset="0"/>
              <a:buChar char="•"/>
            </a:pPr>
            <a:r>
              <a:rPr lang="en-US" dirty="0"/>
              <a:t>A python script that generates tiles from the output file from gdalwarp</a:t>
            </a:r>
          </a:p>
          <a:p>
            <a:pPr marL="742950" lvl="1" indent="-285750">
              <a:buFont typeface="Arial" panose="020B0604020202020204" pitchFamily="34" charset="0"/>
              <a:buChar char="•"/>
            </a:pPr>
            <a:r>
              <a:rPr lang="en-US" dirty="0"/>
              <a:t>Zoom levels are specified on the command line</a:t>
            </a:r>
          </a:p>
        </p:txBody>
      </p:sp>
    </p:spTree>
    <p:extLst>
      <p:ext uri="{BB962C8B-B14F-4D97-AF65-F5344CB8AC3E}">
        <p14:creationId xmlns:p14="http://schemas.microsoft.com/office/powerpoint/2010/main" val="39402276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1924" y="1747345"/>
            <a:ext cx="7002627" cy="1523494"/>
          </a:xfrm>
        </p:spPr>
        <p:txBody>
          <a:bodyPr/>
          <a:lstStyle/>
          <a:p>
            <a:r>
              <a:rPr lang="en-US" dirty="0" smtClean="0"/>
              <a:t>Demo:  </a:t>
            </a:r>
            <a:br>
              <a:rPr lang="en-US" dirty="0" smtClean="0"/>
            </a:br>
            <a:r>
              <a:rPr lang="en-US" sz="4312" dirty="0"/>
              <a:t>Interactive computing and data </a:t>
            </a:r>
            <a:r>
              <a:rPr lang="en-US" sz="4312" b="1" dirty="0"/>
              <a:t>analysis</a:t>
            </a:r>
            <a:r>
              <a:rPr lang="en-US" sz="4312" dirty="0"/>
              <a:t> with </a:t>
            </a:r>
            <a:r>
              <a:rPr lang="en-US" sz="4312" dirty="0">
                <a:hlinkClick r:id="rId3"/>
              </a:rPr>
              <a:t>IPython Notebook</a:t>
            </a:r>
            <a:endParaRPr lang="en-US" sz="4312" dirty="0"/>
          </a:p>
        </p:txBody>
      </p:sp>
    </p:spTree>
    <p:extLst>
      <p:ext uri="{BB962C8B-B14F-4D97-AF65-F5344CB8AC3E}">
        <p14:creationId xmlns:p14="http://schemas.microsoft.com/office/powerpoint/2010/main" val="26143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289817" y="-720299"/>
            <a:ext cx="12774808" cy="12784334"/>
          </a:xfrm>
          <a:prstGeom prst="rect">
            <a:avLst/>
          </a:prstGeom>
        </p:spPr>
      </p:pic>
    </p:spTree>
    <p:extLst>
      <p:ext uri="{BB962C8B-B14F-4D97-AF65-F5344CB8AC3E}">
        <p14:creationId xmlns:p14="http://schemas.microsoft.com/office/powerpoint/2010/main" val="1320232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 y="-95338"/>
            <a:ext cx="12188824" cy="7048676"/>
          </a:xfrm>
          <a:prstGeom prst="rect">
            <a:avLst/>
          </a:prstGeom>
        </p:spPr>
      </p:pic>
    </p:spTree>
    <p:extLst>
      <p:ext uri="{BB962C8B-B14F-4D97-AF65-F5344CB8AC3E}">
        <p14:creationId xmlns:p14="http://schemas.microsoft.com/office/powerpoint/2010/main" val="159002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287703530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381676016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0819729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93702629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132" y="4427315"/>
            <a:ext cx="3927694" cy="2450153"/>
          </a:xfrm>
          <a:prstGeom prst="rect">
            <a:avLst/>
          </a:prstGeom>
        </p:spPr>
      </p:pic>
    </p:spTree>
    <p:extLst>
      <p:ext uri="{BB962C8B-B14F-4D97-AF65-F5344CB8AC3E}">
        <p14:creationId xmlns:p14="http://schemas.microsoft.com/office/powerpoint/2010/main" val="2361204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Resources</a:t>
            </a:r>
            <a:endParaRPr lang="en-US" b="1" dirty="0"/>
          </a:p>
        </p:txBody>
      </p:sp>
      <p:sp>
        <p:nvSpPr>
          <p:cNvPr id="3" name="Content Placeholder 2"/>
          <p:cNvSpPr>
            <a:spLocks noGrp="1"/>
          </p:cNvSpPr>
          <p:nvPr>
            <p:ph type="body" sz="quarter" idx="11"/>
          </p:nvPr>
        </p:nvSpPr>
        <p:spPr>
          <a:xfrm>
            <a:off x="3105465" y="1979952"/>
            <a:ext cx="8562661" cy="4116978"/>
          </a:xfrm>
        </p:spPr>
        <p:txBody>
          <a:bodyPr/>
          <a:lstStyle/>
          <a:p>
            <a:pPr>
              <a:buFont typeface="Arial" panose="020B0604020202020204" pitchFamily="34" charset="0"/>
              <a:buChar char="•"/>
            </a:pPr>
            <a:r>
              <a:rPr lang="en-US" sz="3999" b="1" dirty="0"/>
              <a:t>Weather as a Service live demo site</a:t>
            </a:r>
            <a:r>
              <a:rPr lang="en-US" sz="3999" dirty="0"/>
              <a:t> </a:t>
            </a:r>
            <a:r>
              <a:rPr lang="en-US" sz="3199" dirty="0">
                <a:hlinkClick r:id="rId2"/>
              </a:rPr>
              <a:t>http://weatherservice.cloudapp.net/</a:t>
            </a:r>
            <a:endParaRPr lang="en-US" sz="3199" dirty="0"/>
          </a:p>
          <a:p>
            <a:pPr>
              <a:buFont typeface="Arial" panose="020B0604020202020204" pitchFamily="34" charset="0"/>
              <a:buChar char="•"/>
            </a:pPr>
            <a:r>
              <a:rPr lang="en-US" sz="3999" b="1" dirty="0"/>
              <a:t>Technical Details Blog on the Service</a:t>
            </a:r>
            <a:r>
              <a:rPr lang="en-US" sz="3999" dirty="0"/>
              <a:t>  </a:t>
            </a:r>
            <a:r>
              <a:rPr lang="en-US" sz="3199" dirty="0">
                <a:hlinkClick r:id="rId3"/>
              </a:rPr>
              <a:t>http://blogs.msdn.com/hpctrekker/</a:t>
            </a:r>
            <a:endParaRPr lang="en-US" sz="3199" dirty="0"/>
          </a:p>
          <a:p>
            <a:pPr>
              <a:buFont typeface="Arial" panose="020B0604020202020204" pitchFamily="34" charset="0"/>
              <a:buChar char="•"/>
            </a:pPr>
            <a:r>
              <a:rPr lang="en-US" altLang="zh-CN" sz="3999" b="1" dirty="0"/>
              <a:t>Twitter </a:t>
            </a:r>
            <a:r>
              <a:rPr lang="en-US" sz="3999" b="1" dirty="0"/>
              <a:t>Contact:  @</a:t>
            </a:r>
            <a:r>
              <a:rPr lang="en-US" sz="3999" b="1" dirty="0" err="1"/>
              <a:t>wenmingye</a:t>
            </a:r>
            <a:endParaRPr lang="en-US" sz="3999" b="1" dirty="0"/>
          </a:p>
          <a:p>
            <a:pPr>
              <a:buFont typeface="Arial" panose="020B0604020202020204" pitchFamily="34" charset="0"/>
              <a:buChar char="•"/>
            </a:pPr>
            <a:r>
              <a:rPr lang="en-US" sz="3999" b="1" dirty="0"/>
              <a:t>Email:  </a:t>
            </a:r>
            <a:r>
              <a:rPr lang="en-US" sz="3999" b="1" dirty="0" err="1"/>
              <a:t>Wenming.Ye</a:t>
            </a:r>
            <a:r>
              <a:rPr lang="en-US" sz="3999" b="1" dirty="0"/>
              <a:t> at Microsoft.com</a:t>
            </a:r>
          </a:p>
        </p:txBody>
      </p:sp>
    </p:spTree>
    <p:extLst>
      <p:ext uri="{BB962C8B-B14F-4D97-AF65-F5344CB8AC3E}">
        <p14:creationId xmlns:p14="http://schemas.microsoft.com/office/powerpoint/2010/main" val="39988889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HPC Server Burst</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endParaRPr lang="en-US" sz="2000" dirty="0" smtClean="0">
                <a:solidFill>
                  <a:schemeClr val="bg2">
                    <a:lumMod val="50000"/>
                    <a:alpha val="99000"/>
                  </a:schemeClr>
                </a:solidFill>
              </a:endParaRP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2400" dirty="0" smtClean="0">
                  <a:solidFill>
                    <a:schemeClr val="bg1">
                      <a:alpha val="99000"/>
                    </a:schemeClr>
                  </a:solidFill>
                </a:rPr>
                <a:t>Stateless compute nodes</a:t>
              </a:r>
              <a:endParaRPr lang="en-US" sz="2400" dirty="0">
                <a:solidFill>
                  <a:schemeClr val="bg1">
                    <a:alpha val="99000"/>
                  </a:schemeClr>
                </a:solidFill>
              </a:endParaRPr>
            </a:p>
          </p:txBody>
        </p:sp>
        <p:sp>
          <p:nvSpPr>
            <p:cNvPr id="24" name="TextBox 23"/>
            <p:cNvSpPr txBox="1"/>
            <p:nvPr/>
          </p:nvSpPr>
          <p:spPr>
            <a:xfrm>
              <a:off x="9035797" y="336436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t>
              </a:r>
              <a:r>
                <a:rPr lang="en-US" dirty="0" err="1" smtClean="0">
                  <a:latin typeface="Segoe UI Light" pitchFamily="34" charset="0"/>
                </a:rPr>
                <a:t>aaS</a:t>
              </a:r>
              <a:endParaRPr lang="en-US" dirty="0">
                <a:latin typeface="Segoe UI Light" pitchFamily="34" charset="0"/>
              </a:endParaRPr>
            </a:p>
          </p:txBody>
        </p:sp>
      </p:grpSp>
      <p:grpSp>
        <p:nvGrpSpPr>
          <p:cNvPr id="10" name="Group 9"/>
          <p:cNvGrpSpPr/>
          <p:nvPr/>
        </p:nvGrpSpPr>
        <p:grpSpPr>
          <a:xfrm>
            <a:off x="517526" y="1446213"/>
            <a:ext cx="3205089" cy="3961419"/>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7" y="4158734"/>
              <a:ext cx="3365725" cy="369332"/>
            </a:xfrm>
            <a:prstGeom prst="rect">
              <a:avLst/>
            </a:prstGeom>
          </p:spPr>
          <p:txBody>
            <a:bodyPr wrap="square">
              <a:spAutoFit/>
            </a:bodyPr>
            <a:lstStyle/>
            <a:p>
              <a:pPr algn="ctr" defTabSz="1218673">
                <a:lnSpc>
                  <a:spcPct val="90000"/>
                </a:lnSpc>
              </a:pPr>
              <a:endParaRPr lang="en-US" sz="2000" dirty="0">
                <a:solidFill>
                  <a:schemeClr val="bg2">
                    <a:lumMod val="50000"/>
                    <a:alpha val="99000"/>
                  </a:schemeClr>
                </a:solidFill>
              </a:endParaRPr>
            </a:p>
          </p:txBody>
        </p:sp>
        <p:sp>
          <p:nvSpPr>
            <p:cNvPr id="35" name="TextBox 34"/>
            <p:cNvSpPr txBox="1"/>
            <p:nvPr/>
          </p:nvSpPr>
          <p:spPr>
            <a:xfrm>
              <a:off x="554225" y="4784395"/>
              <a:ext cx="3276680"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dirty="0" smtClean="0">
                  <a:solidFill>
                    <a:schemeClr val="bg1">
                      <a:alpha val="99000"/>
                    </a:schemeClr>
                  </a:solidFill>
                </a:rPr>
                <a:t>Persistent </a:t>
              </a:r>
              <a:r>
                <a:rPr lang="en-US" dirty="0" err="1" smtClean="0">
                  <a:solidFill>
                    <a:schemeClr val="bg1">
                      <a:alpha val="99000"/>
                    </a:schemeClr>
                  </a:solidFill>
                </a:rPr>
                <a:t>headnode</a:t>
              </a:r>
              <a:endParaRPr lang="en-US" sz="11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3" name="Cross 2"/>
          <p:cNvSpPr/>
          <p:nvPr/>
        </p:nvSpPr>
        <p:spPr bwMode="auto">
          <a:xfrm>
            <a:off x="4966138" y="2538248"/>
            <a:ext cx="2364828" cy="2176909"/>
          </a:xfrm>
          <a:prstGeom prst="plus">
            <a:avLst>
              <a:gd name="adj" fmla="val 3658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036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1163" y="-228600"/>
            <a:ext cx="13011150" cy="7315200"/>
          </a:xfrm>
          <a:prstGeom prst="rect">
            <a:avLst/>
          </a:prstGeom>
        </p:spPr>
      </p:pic>
    </p:spTree>
    <p:extLst>
      <p:ext uri="{BB962C8B-B14F-4D97-AF65-F5344CB8AC3E}">
        <p14:creationId xmlns:p14="http://schemas.microsoft.com/office/powerpoint/2010/main" val="20543783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0" y="15042"/>
            <a:ext cx="12188825" cy="1038844"/>
          </a:xfrm>
        </p:spPr>
        <p:txBody>
          <a:bodyPr>
            <a:noAutofit/>
          </a:bodyPr>
          <a:lstStyle/>
          <a:p>
            <a:pPr lvl="0" algn="ctr" defTabSz="914400">
              <a:spcBef>
                <a:spcPts val="0"/>
              </a:spcBef>
            </a:pPr>
            <a:r>
              <a:rPr lang="en-US" sz="4000" dirty="0" err="1">
                <a:ea typeface="Verdana" pitchFamily="34" charset="0"/>
                <a:cs typeface="Verdana" pitchFamily="34" charset="0"/>
              </a:rPr>
              <a:t>AzureMODIS</a:t>
            </a:r>
            <a:r>
              <a:rPr lang="en-US" sz="4000" dirty="0">
                <a:ea typeface="Verdana" pitchFamily="34" charset="0"/>
                <a:cs typeface="Verdana" pitchFamily="34" charset="0"/>
              </a:rPr>
              <a:t> – </a:t>
            </a:r>
            <a:r>
              <a:rPr lang="en-US" sz="4000" i="1" dirty="0">
                <a:ea typeface="Verdana" pitchFamily="34" charset="0"/>
                <a:cs typeface="Verdana" pitchFamily="34" charset="0"/>
              </a:rPr>
              <a:t>Computing Evapotranspiration (</a:t>
            </a:r>
            <a:r>
              <a:rPr lang="en-US" sz="4000" i="1" dirty="0" smtClean="0">
                <a:ea typeface="Verdana" pitchFamily="34" charset="0"/>
                <a:cs typeface="Verdana" pitchFamily="34" charset="0"/>
              </a:rPr>
              <a:t>ETP)</a:t>
            </a:r>
            <a:r>
              <a:rPr lang="en-US" sz="3200" i="1" dirty="0">
                <a:ea typeface="Verdana" pitchFamily="34" charset="0"/>
                <a:cs typeface="Verdana" pitchFamily="34" charset="0"/>
              </a:rPr>
              <a:t/>
            </a:r>
            <a:br>
              <a:rPr lang="en-US" sz="3200" i="1" dirty="0">
                <a:ea typeface="Verdana" pitchFamily="34" charset="0"/>
                <a:cs typeface="Verdana" pitchFamily="34" charset="0"/>
              </a:rPr>
            </a:br>
            <a:r>
              <a:rPr lang="en-US" sz="1400" i="1" dirty="0">
                <a:solidFill>
                  <a:prstClr val="black"/>
                </a:solidFill>
                <a:ea typeface="+mn-ea"/>
                <a:cs typeface="+mn-cs"/>
              </a:rPr>
              <a:t>Catharine van Ingen (</a:t>
            </a:r>
            <a:r>
              <a:rPr lang="en-US" sz="1400" i="1" dirty="0" smtClean="0">
                <a:solidFill>
                  <a:prstClr val="black"/>
                </a:solidFill>
                <a:ea typeface="+mn-ea"/>
                <a:cs typeface="+mn-cs"/>
              </a:rPr>
              <a:t>MSR), </a:t>
            </a:r>
            <a:r>
              <a:rPr lang="en-US" sz="1400" i="1" dirty="0" err="1">
                <a:solidFill>
                  <a:prstClr val="black"/>
                </a:solidFill>
                <a:ea typeface="+mn-ea"/>
                <a:cs typeface="+mn-cs"/>
              </a:rPr>
              <a:t>Jie</a:t>
            </a:r>
            <a:r>
              <a:rPr lang="en-US" sz="1400" i="1" dirty="0">
                <a:solidFill>
                  <a:prstClr val="black"/>
                </a:solidFill>
                <a:ea typeface="+mn-ea"/>
                <a:cs typeface="+mn-cs"/>
              </a:rPr>
              <a:t> Li, Marty Humphrey (UVA), </a:t>
            </a:r>
            <a:r>
              <a:rPr lang="en-US" sz="1400" i="1" dirty="0" err="1">
                <a:solidFill>
                  <a:prstClr val="black"/>
                </a:solidFill>
                <a:ea typeface="+mn-ea"/>
                <a:cs typeface="+mn-cs"/>
              </a:rPr>
              <a:t>Youngryel</a:t>
            </a:r>
            <a:r>
              <a:rPr lang="en-US" sz="1400" i="1" dirty="0">
                <a:solidFill>
                  <a:prstClr val="black"/>
                </a:solidFill>
                <a:ea typeface="+mn-ea"/>
                <a:cs typeface="+mn-cs"/>
              </a:rPr>
              <a:t> </a:t>
            </a:r>
            <a:r>
              <a:rPr lang="en-US" sz="1400" i="1" dirty="0" err="1">
                <a:solidFill>
                  <a:prstClr val="black"/>
                </a:solidFill>
                <a:ea typeface="+mn-ea"/>
                <a:cs typeface="+mn-cs"/>
              </a:rPr>
              <a:t>Ryu</a:t>
            </a:r>
            <a:r>
              <a:rPr lang="en-US" sz="1400" i="1" dirty="0">
                <a:solidFill>
                  <a:prstClr val="black"/>
                </a:solidFill>
                <a:ea typeface="+mn-ea"/>
                <a:cs typeface="+mn-cs"/>
              </a:rPr>
              <a:t> (UCB),  Deb Agarwal (BWC/LBL), Keith Jackson (BL), Jay </a:t>
            </a:r>
            <a:r>
              <a:rPr lang="en-US" sz="1400" i="1" dirty="0" err="1">
                <a:solidFill>
                  <a:prstClr val="black"/>
                </a:solidFill>
                <a:ea typeface="+mn-ea"/>
                <a:cs typeface="+mn-cs"/>
              </a:rPr>
              <a:t>Borenstein</a:t>
            </a:r>
            <a:r>
              <a:rPr lang="en-US" sz="1400" i="1" dirty="0">
                <a:solidFill>
                  <a:prstClr val="black"/>
                </a:solidFill>
                <a:ea typeface="+mn-ea"/>
                <a:cs typeface="+mn-cs"/>
              </a:rPr>
              <a:t> (Stanford) , Team SICT: </a:t>
            </a:r>
            <a:r>
              <a:rPr lang="en-US" sz="1400" i="1" dirty="0" err="1">
                <a:solidFill>
                  <a:prstClr val="black"/>
                </a:solidFill>
                <a:ea typeface="+mn-ea"/>
                <a:cs typeface="+mn-cs"/>
              </a:rPr>
              <a:t>Vlad</a:t>
            </a:r>
            <a:r>
              <a:rPr lang="en-US" sz="1400" i="1" dirty="0">
                <a:solidFill>
                  <a:prstClr val="black"/>
                </a:solidFill>
                <a:ea typeface="+mn-ea"/>
                <a:cs typeface="+mn-cs"/>
              </a:rPr>
              <a:t> Andrei, Klaus </a:t>
            </a:r>
            <a:r>
              <a:rPr lang="en-US" sz="1400" i="1" dirty="0" err="1">
                <a:solidFill>
                  <a:prstClr val="black"/>
                </a:solidFill>
                <a:ea typeface="+mn-ea"/>
                <a:cs typeface="+mn-cs"/>
              </a:rPr>
              <a:t>Ganser</a:t>
            </a:r>
            <a:r>
              <a:rPr lang="en-US" sz="1400" i="1" dirty="0">
                <a:solidFill>
                  <a:prstClr val="black"/>
                </a:solidFill>
                <a:ea typeface="+mn-ea"/>
                <a:cs typeface="+mn-cs"/>
              </a:rPr>
              <a:t>,  Samir Selman, </a:t>
            </a:r>
            <a:r>
              <a:rPr lang="en-US" sz="1400" i="1" dirty="0" err="1">
                <a:solidFill>
                  <a:prstClr val="black"/>
                </a:solidFill>
                <a:ea typeface="+mn-ea"/>
                <a:cs typeface="+mn-cs"/>
              </a:rPr>
              <a:t>Nandita</a:t>
            </a:r>
            <a:r>
              <a:rPr lang="en-US" sz="1400" i="1" dirty="0">
                <a:solidFill>
                  <a:prstClr val="black"/>
                </a:solidFill>
                <a:ea typeface="+mn-ea"/>
                <a:cs typeface="+mn-cs"/>
              </a:rPr>
              <a:t> Prabhu (Stanford), Team Nimbus: David Li, </a:t>
            </a:r>
            <a:r>
              <a:rPr lang="en-US" sz="1400" i="1" dirty="0" err="1">
                <a:solidFill>
                  <a:prstClr val="black"/>
                </a:solidFill>
                <a:ea typeface="+mn-ea"/>
                <a:cs typeface="+mn-cs"/>
              </a:rPr>
              <a:t>Sudarshan</a:t>
            </a:r>
            <a:r>
              <a:rPr lang="en-US" sz="1400" i="1" dirty="0">
                <a:solidFill>
                  <a:prstClr val="black"/>
                </a:solidFill>
                <a:ea typeface="+mn-ea"/>
                <a:cs typeface="+mn-cs"/>
              </a:rPr>
              <a:t> </a:t>
            </a:r>
            <a:r>
              <a:rPr lang="en-US" sz="1400" i="1" dirty="0" err="1">
                <a:solidFill>
                  <a:prstClr val="black"/>
                </a:solidFill>
                <a:ea typeface="+mn-ea"/>
                <a:cs typeface="+mn-cs"/>
              </a:rPr>
              <a:t>Rangarajan</a:t>
            </a:r>
            <a:r>
              <a:rPr lang="en-US" sz="1400" i="1" dirty="0">
                <a:solidFill>
                  <a:prstClr val="black"/>
                </a:solidFill>
                <a:ea typeface="+mn-ea"/>
                <a:cs typeface="+mn-cs"/>
              </a:rPr>
              <a:t>, </a:t>
            </a:r>
            <a:r>
              <a:rPr lang="en-US" sz="1400" i="1" dirty="0" err="1">
                <a:solidFill>
                  <a:prstClr val="black"/>
                </a:solidFill>
                <a:ea typeface="+mn-ea"/>
                <a:cs typeface="+mn-cs"/>
              </a:rPr>
              <a:t>Shantanu</a:t>
            </a:r>
            <a:r>
              <a:rPr lang="en-US" sz="1400" i="1" dirty="0">
                <a:solidFill>
                  <a:prstClr val="black"/>
                </a:solidFill>
                <a:ea typeface="+mn-ea"/>
                <a:cs typeface="+mn-cs"/>
              </a:rPr>
              <a:t> </a:t>
            </a:r>
            <a:r>
              <a:rPr lang="en-US" sz="1400" i="1" dirty="0" err="1">
                <a:solidFill>
                  <a:prstClr val="black"/>
                </a:solidFill>
                <a:ea typeface="+mn-ea"/>
                <a:cs typeface="+mn-cs"/>
              </a:rPr>
              <a:t>Kurhekar</a:t>
            </a:r>
            <a:r>
              <a:rPr lang="en-US" sz="1400" i="1" dirty="0">
                <a:solidFill>
                  <a:prstClr val="black"/>
                </a:solidFill>
                <a:ea typeface="+mn-ea"/>
                <a:cs typeface="+mn-cs"/>
              </a:rPr>
              <a:t>, </a:t>
            </a:r>
            <a:r>
              <a:rPr lang="en-US" sz="1400" i="1" dirty="0" err="1">
                <a:solidFill>
                  <a:prstClr val="black"/>
                </a:solidFill>
                <a:ea typeface="+mn-ea"/>
                <a:cs typeface="+mn-cs"/>
              </a:rPr>
              <a:t>Riddhi</a:t>
            </a:r>
            <a:r>
              <a:rPr lang="en-US" sz="1400" i="1" dirty="0">
                <a:solidFill>
                  <a:prstClr val="black"/>
                </a:solidFill>
                <a:ea typeface="+mn-ea"/>
                <a:cs typeface="+mn-cs"/>
              </a:rPr>
              <a:t> Mittal (Stanford)</a:t>
            </a:r>
          </a:p>
        </p:txBody>
      </p:sp>
      <p:pic>
        <p:nvPicPr>
          <p:cNvPr id="8" name="Picture 7" descr="modis2.tiff"/>
          <p:cNvPicPr>
            <a:picLocks noChangeAspect="1"/>
          </p:cNvPicPr>
          <p:nvPr/>
        </p:nvPicPr>
        <p:blipFill>
          <a:blip r:embed="rId3" cstate="print"/>
          <a:stretch>
            <a:fillRect/>
          </a:stretch>
        </p:blipFill>
        <p:spPr>
          <a:xfrm>
            <a:off x="5789692" y="3475494"/>
            <a:ext cx="6140041" cy="2743200"/>
          </a:xfrm>
          <a:prstGeom prst="rect">
            <a:avLst/>
          </a:prstGeom>
        </p:spPr>
      </p:pic>
      <p:grpSp>
        <p:nvGrpSpPr>
          <p:cNvPr id="12" name="Group 11"/>
          <p:cNvGrpSpPr/>
          <p:nvPr/>
        </p:nvGrpSpPr>
        <p:grpSpPr>
          <a:xfrm>
            <a:off x="5586545" y="1368963"/>
            <a:ext cx="6195986" cy="2215991"/>
            <a:chOff x="4191000" y="744200"/>
            <a:chExt cx="4648200" cy="1661993"/>
          </a:xfrm>
        </p:grpSpPr>
        <p:pic>
          <p:nvPicPr>
            <p:cNvPr id="7" name="Picture 6" descr="modis.tiff"/>
            <p:cNvPicPr>
              <a:picLocks noChangeAspect="1"/>
            </p:cNvPicPr>
            <p:nvPr/>
          </p:nvPicPr>
          <p:blipFill>
            <a:blip r:embed="rId4" cstate="print"/>
            <a:srcRect l="1743" r="1743"/>
            <a:stretch>
              <a:fillRect/>
            </a:stretch>
          </p:blipFill>
          <p:spPr>
            <a:xfrm>
              <a:off x="6400800" y="781050"/>
              <a:ext cx="2438400" cy="1524000"/>
            </a:xfrm>
            <a:prstGeom prst="rect">
              <a:avLst/>
            </a:prstGeom>
            <a:ln>
              <a:noFill/>
            </a:ln>
            <a:effectLst>
              <a:outerShdw blurRad="50800" dist="38100" dir="2700000" algn="tl" rotWithShape="0">
                <a:srgbClr val="000000">
                  <a:alpha val="43000"/>
                </a:srgbClr>
              </a:outerShdw>
            </a:effectLst>
          </p:spPr>
        </p:pic>
        <p:sp>
          <p:nvSpPr>
            <p:cNvPr id="10" name="Rectangle 9"/>
            <p:cNvSpPr/>
            <p:nvPr/>
          </p:nvSpPr>
          <p:spPr>
            <a:xfrm>
              <a:off x="4191000" y="744200"/>
              <a:ext cx="4572000" cy="1661993"/>
            </a:xfrm>
            <a:prstGeom prst="rect">
              <a:avLst/>
            </a:prstGeom>
            <a:ln>
              <a:noFill/>
            </a:ln>
          </p:spPr>
          <p:txBody>
            <a:bodyPr>
              <a:spAutoFit/>
            </a:bodyPr>
            <a:lstStyle/>
            <a:p>
              <a:pPr marL="0" lvl="1"/>
              <a:r>
                <a:rPr lang="en-US" dirty="0" smtClean="0">
                  <a:solidFill>
                    <a:srgbClr val="0000CC"/>
                  </a:solidFill>
                  <a:latin typeface="Candara" pitchFamily="34" charset="0"/>
                </a:rPr>
                <a:t>Two MODIS satellites </a:t>
              </a:r>
            </a:p>
            <a:p>
              <a:pPr marL="222212" lvl="2" indent="-222212">
                <a:buFont typeface="Arial" pitchFamily="34" charset="0"/>
                <a:buChar char="•"/>
              </a:pPr>
              <a:r>
                <a:rPr lang="en-US" sz="1900" dirty="0">
                  <a:solidFill>
                    <a:srgbClr val="0000CC"/>
                  </a:solidFill>
                  <a:latin typeface="Candara" pitchFamily="34" charset="0"/>
                </a:rPr>
                <a:t>Terra, launched 12/1999 </a:t>
              </a:r>
            </a:p>
            <a:p>
              <a:pPr marL="222212" lvl="2" indent="-222212">
                <a:buFont typeface="Arial" pitchFamily="34" charset="0"/>
                <a:buChar char="•"/>
              </a:pPr>
              <a:r>
                <a:rPr lang="en-US" sz="1900" dirty="0">
                  <a:solidFill>
                    <a:srgbClr val="0000CC"/>
                  </a:solidFill>
                  <a:latin typeface="Candara" pitchFamily="34" charset="0"/>
                </a:rPr>
                <a:t>Aqua, launched 05/2002 </a:t>
              </a:r>
            </a:p>
            <a:p>
              <a:pPr marL="222212" lvl="2" indent="-222212">
                <a:buFont typeface="Arial" pitchFamily="34" charset="0"/>
                <a:buChar char="•"/>
              </a:pPr>
              <a:r>
                <a:rPr lang="en-US" sz="1900" dirty="0">
                  <a:solidFill>
                    <a:srgbClr val="0000CC"/>
                  </a:solidFill>
                  <a:latin typeface="Candara" pitchFamily="34" charset="0"/>
                </a:rPr>
                <a:t>Near polar orbits </a:t>
              </a:r>
            </a:p>
            <a:p>
              <a:pPr marL="222212" lvl="2" indent="-222212">
                <a:buFont typeface="Arial" pitchFamily="34" charset="0"/>
                <a:buChar char="•"/>
              </a:pPr>
              <a:r>
                <a:rPr lang="en-US" sz="1900" dirty="0">
                  <a:solidFill>
                    <a:srgbClr val="0000CC"/>
                  </a:solidFill>
                  <a:latin typeface="Candara" pitchFamily="34" charset="0"/>
                </a:rPr>
                <a:t>Global coverage two days</a:t>
              </a:r>
            </a:p>
            <a:p>
              <a:pPr marL="222212" lvl="2" indent="-222212">
                <a:buFont typeface="Arial" pitchFamily="34" charset="0"/>
                <a:buChar char="•"/>
              </a:pPr>
              <a:r>
                <a:rPr lang="en-US" sz="1900" dirty="0">
                  <a:solidFill>
                    <a:srgbClr val="0000CC"/>
                  </a:solidFill>
                  <a:latin typeface="Candara" pitchFamily="34" charset="0"/>
                </a:rPr>
                <a:t>Sensitive in 36 spectral </a:t>
              </a:r>
            </a:p>
            <a:p>
              <a:pPr marL="222212" lvl="2" indent="-222212"/>
              <a:r>
                <a:rPr lang="en-US" sz="1900" dirty="0">
                  <a:solidFill>
                    <a:srgbClr val="0000CC"/>
                  </a:solidFill>
                  <a:latin typeface="Candara" pitchFamily="34" charset="0"/>
                </a:rPr>
                <a:t>	bands</a:t>
              </a:r>
            </a:p>
          </p:txBody>
        </p:sp>
      </p:grpSp>
      <p:sp>
        <p:nvSpPr>
          <p:cNvPr id="13" name="Rectangle 12"/>
          <p:cNvSpPr/>
          <p:nvPr/>
        </p:nvSpPr>
        <p:spPr>
          <a:xfrm>
            <a:off x="5484971" y="1331992"/>
            <a:ext cx="6500707" cy="2235200"/>
          </a:xfrm>
          <a:prstGeom prst="rect">
            <a:avLst/>
          </a:prstGeom>
          <a:noFill/>
          <a:ln>
            <a:solidFill>
              <a:schemeClr val="bg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1" name="Picture 4" descr="http://www.atmos.uiuc.edu/earths_atmosphere/images/water_cycle/hydrologic_cycle2.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6" y="1265694"/>
            <a:ext cx="5137471" cy="47244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2090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379414" y="-374467"/>
            <a:ext cx="13012966" cy="7316221"/>
          </a:xfrm>
          <a:prstGeom prst="rect">
            <a:avLst/>
          </a:prstGeom>
        </p:spPr>
      </p:pic>
    </p:spTree>
    <p:extLst>
      <p:ext uri="{BB962C8B-B14F-4D97-AF65-F5344CB8AC3E}">
        <p14:creationId xmlns:p14="http://schemas.microsoft.com/office/powerpoint/2010/main" val="187236467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a:xfrm>
            <a:off x="519112" y="1447799"/>
            <a:ext cx="11149013" cy="4875181"/>
          </a:xfrm>
        </p:spPr>
        <p:txBody>
          <a:bodyPr/>
          <a:lstStyle/>
          <a:p>
            <a:pPr marL="457200" indent="-457200">
              <a:buFont typeface="Arial" panose="020B0604020202020204" pitchFamily="34" charset="0"/>
              <a:buChar char="•"/>
            </a:pPr>
            <a:r>
              <a:rPr lang="en-US" dirty="0" smtClean="0"/>
              <a:t>Live Demo: </a:t>
            </a:r>
            <a:r>
              <a:rPr lang="en-US" dirty="0" smtClean="0">
                <a:hlinkClick r:id="rId2"/>
              </a:rPr>
              <a:t>http://weatherservice.cloudapp.net</a:t>
            </a:r>
            <a:r>
              <a:rPr lang="en-US" dirty="0" smtClean="0"/>
              <a:t> </a:t>
            </a:r>
          </a:p>
          <a:p>
            <a:pPr marL="457200" indent="-457200">
              <a:buFont typeface="Arial" panose="020B0604020202020204" pitchFamily="34" charset="0"/>
              <a:buChar char="•"/>
            </a:pPr>
            <a:r>
              <a:rPr lang="en-US" dirty="0" smtClean="0"/>
              <a:t>Blog: </a:t>
            </a:r>
            <a:r>
              <a:rPr lang="en-US" dirty="0" smtClean="0">
                <a:hlinkClick r:id="rId3"/>
              </a:rPr>
              <a:t>http</a:t>
            </a:r>
            <a:r>
              <a:rPr lang="en-US" dirty="0">
                <a:hlinkClick r:id="rId3"/>
              </a:rPr>
              <a:t>://</a:t>
            </a:r>
            <a:r>
              <a:rPr lang="en-US" dirty="0" smtClean="0">
                <a:hlinkClick r:id="rId3"/>
              </a:rPr>
              <a:t>blogs.msdn.com/b/hpctrekker/archive/2012/11/26/running-weather-research-forecast-as-a-service-on-windows-azure.aspx</a:t>
            </a:r>
            <a:r>
              <a:rPr lang="en-US" dirty="0" smtClean="0"/>
              <a:t> </a:t>
            </a:r>
            <a:endParaRPr lang="en-US" dirty="0"/>
          </a:p>
          <a:p>
            <a:pPr marL="457200" indent="-457200">
              <a:buFont typeface="Arial" panose="020B0604020202020204" pitchFamily="34" charset="0"/>
              <a:buChar char="•"/>
            </a:pPr>
            <a:r>
              <a:rPr lang="en-US" dirty="0" smtClean="0">
                <a:hlinkClick r:id="rId4"/>
              </a:rPr>
              <a:t>www.windowsazure.com</a:t>
            </a:r>
            <a:r>
              <a:rPr lang="en-US" dirty="0" smtClean="0"/>
              <a:t> </a:t>
            </a:r>
          </a:p>
          <a:p>
            <a:pPr marL="457200" indent="-457200">
              <a:buFont typeface="Arial" panose="020B0604020202020204" pitchFamily="34" charset="0"/>
              <a:buChar char="•"/>
            </a:pPr>
            <a:r>
              <a:rPr lang="en-US" dirty="0" smtClean="0"/>
              <a:t>Commandline tools for Linux and Mac:  </a:t>
            </a:r>
            <a:r>
              <a:rPr lang="en-US" dirty="0" smtClean="0">
                <a:hlinkClick r:id="rId5"/>
              </a:rPr>
              <a:t>http</a:t>
            </a:r>
            <a:r>
              <a:rPr lang="en-US" dirty="0">
                <a:hlinkClick r:id="rId5"/>
              </a:rPr>
              <a:t>://www.windowsazure.com/en-us/manage/linux/other-resources/command-line-tools</a:t>
            </a:r>
            <a:r>
              <a:rPr lang="en-US" dirty="0" smtClean="0">
                <a:hlinkClick r:id="rId5"/>
              </a:rPr>
              <a:t>/</a:t>
            </a:r>
            <a:r>
              <a:rPr lang="en-US" dirty="0" smtClean="0"/>
              <a:t> </a:t>
            </a:r>
          </a:p>
          <a:p>
            <a:pPr marL="457200" indent="-457200">
              <a:buFont typeface="Arial" panose="020B0604020202020204" pitchFamily="34" charset="0"/>
              <a:buChar char="•"/>
            </a:pPr>
            <a:r>
              <a:rPr lang="en-US" dirty="0"/>
              <a:t>IPython tutorial: </a:t>
            </a:r>
            <a:r>
              <a:rPr lang="en-US" dirty="0">
                <a:hlinkClick r:id="rId6"/>
              </a:rPr>
              <a:t>http://www.windowsazure.com/en-us/develop/python/tutorials/ipython-notebook</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370489581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3498647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Footer Placeholder 3"/>
          <p:cNvSpPr>
            <a:spLocks noGrp="1"/>
          </p:cNvSpPr>
          <p:nvPr>
            <p:ph type="ftr" sz="quarter" idx="4294967295"/>
          </p:nvPr>
        </p:nvSpPr>
        <p:spPr>
          <a:xfrm>
            <a:off x="4164515" y="6355589"/>
            <a:ext cx="3859795" cy="366087"/>
          </a:xfrm>
          <a:prstGeom prst="rect">
            <a:avLst/>
          </a:prstGeom>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416"/>
            <a:ext cx="12188825" cy="685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834836" y="457974"/>
            <a:ext cx="5804218" cy="1405256"/>
          </a:xfrm>
          <a:prstGeom prst="rect">
            <a:avLst/>
          </a:prstGeom>
          <a:noFill/>
        </p:spPr>
        <p:txBody>
          <a:bodyPr wrap="none" rtlCol="0">
            <a:spAutoFit/>
          </a:bodyPr>
          <a:lstStyle/>
          <a:p>
            <a:pPr algn="ctr"/>
            <a:r>
              <a:rPr lang="en-US" sz="4266" dirty="0"/>
              <a:t>DELL Compute/Storage</a:t>
            </a:r>
          </a:p>
          <a:p>
            <a:pPr algn="ctr"/>
            <a:r>
              <a:rPr lang="en-US" sz="4266" dirty="0"/>
              <a:t>Container</a:t>
            </a:r>
          </a:p>
        </p:txBody>
      </p:sp>
      <p:sp>
        <p:nvSpPr>
          <p:cNvPr id="8" name="TextBox 7"/>
          <p:cNvSpPr txBox="1"/>
          <p:nvPr/>
        </p:nvSpPr>
        <p:spPr>
          <a:xfrm>
            <a:off x="9460198" y="2406402"/>
            <a:ext cx="3625160" cy="584647"/>
          </a:xfrm>
          <a:prstGeom prst="rect">
            <a:avLst/>
          </a:prstGeom>
          <a:noFill/>
        </p:spPr>
        <p:txBody>
          <a:bodyPr wrap="none" rtlCol="0">
            <a:spAutoFit/>
          </a:bodyPr>
          <a:lstStyle/>
          <a:p>
            <a:r>
              <a:rPr lang="en-US" sz="3199" dirty="0"/>
              <a:t>Transformer &amp; UPS</a:t>
            </a:r>
          </a:p>
        </p:txBody>
      </p:sp>
      <p:sp>
        <p:nvSpPr>
          <p:cNvPr id="9" name="TextBox 8"/>
          <p:cNvSpPr txBox="1"/>
          <p:nvPr/>
        </p:nvSpPr>
        <p:spPr>
          <a:xfrm>
            <a:off x="812588" y="6019126"/>
            <a:ext cx="2742867" cy="584647"/>
          </a:xfrm>
          <a:prstGeom prst="rect">
            <a:avLst/>
          </a:prstGeom>
          <a:noFill/>
        </p:spPr>
        <p:txBody>
          <a:bodyPr wrap="none" rtlCol="0">
            <a:spAutoFit/>
          </a:bodyPr>
          <a:lstStyle/>
          <a:p>
            <a:r>
              <a:rPr lang="en-US" sz="3199" dirty="0">
                <a:solidFill>
                  <a:schemeClr val="bg1">
                    <a:lumMod val="95000"/>
                  </a:schemeClr>
                </a:solidFill>
              </a:rPr>
              <a:t>Air Flow Vents</a:t>
            </a:r>
          </a:p>
        </p:txBody>
      </p:sp>
      <p:cxnSp>
        <p:nvCxnSpPr>
          <p:cNvPr id="11" name="Straight Arrow Connector 10"/>
          <p:cNvCxnSpPr/>
          <p:nvPr/>
        </p:nvCxnSpPr>
        <p:spPr>
          <a:xfrm flipV="1">
            <a:off x="1218882" y="5181143"/>
            <a:ext cx="406294" cy="83798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766798" y="2775636"/>
            <a:ext cx="203146" cy="34864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565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507867" y="1219776"/>
            <a:ext cx="10919156" cy="5104070"/>
          </a:xfrm>
          <a:prstGeom prst="rect">
            <a:avLst/>
          </a:prstGeo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665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4294967295"/>
          </p:nvPr>
        </p:nvSpPr>
        <p:spPr>
          <a:xfrm>
            <a:off x="4164515" y="6355589"/>
            <a:ext cx="3859795" cy="366087"/>
          </a:xfrm>
          <a:prstGeom prst="rect">
            <a:avLst/>
          </a:prstGeom>
        </p:spPr>
        <p:txBody>
          <a:bodyPr/>
          <a:lstStyle/>
          <a:p>
            <a:endParaRPr lang="en-US" dirty="0"/>
          </a:p>
        </p:txBody>
      </p:sp>
      <p:sp>
        <p:nvSpPr>
          <p:cNvPr id="5" name="TextBox 4"/>
          <p:cNvSpPr txBox="1"/>
          <p:nvPr/>
        </p:nvSpPr>
        <p:spPr>
          <a:xfrm>
            <a:off x="7694195" y="5714406"/>
            <a:ext cx="4725974" cy="584647"/>
          </a:xfrm>
          <a:prstGeom prst="rect">
            <a:avLst/>
          </a:prstGeom>
          <a:noFill/>
        </p:spPr>
        <p:txBody>
          <a:bodyPr wrap="none" rtlCol="0">
            <a:spAutoFit/>
          </a:bodyPr>
          <a:lstStyle/>
          <a:p>
            <a:r>
              <a:rPr lang="en-US" sz="3199" b="1" dirty="0">
                <a:solidFill>
                  <a:schemeClr val="bg1">
                    <a:lumMod val="95000"/>
                  </a:schemeClr>
                </a:solidFill>
              </a:rPr>
              <a:t>Inside a DELL Container</a:t>
            </a:r>
          </a:p>
        </p:txBody>
      </p:sp>
      <p:sp>
        <p:nvSpPr>
          <p:cNvPr id="6" name="TextBox 5"/>
          <p:cNvSpPr txBox="1"/>
          <p:nvPr/>
        </p:nvSpPr>
        <p:spPr>
          <a:xfrm>
            <a:off x="4367662" y="229433"/>
            <a:ext cx="3326535" cy="1569276"/>
          </a:xfrm>
          <a:prstGeom prst="rect">
            <a:avLst/>
          </a:prstGeom>
          <a:solidFill>
            <a:schemeClr val="bg2">
              <a:lumMod val="75000"/>
            </a:schemeClr>
          </a:solidFill>
        </p:spPr>
        <p:txBody>
          <a:bodyPr wrap="square" rtlCol="0">
            <a:spAutoFit/>
          </a:bodyPr>
          <a:lstStyle/>
          <a:p>
            <a:r>
              <a:rPr lang="en-US" sz="3199" dirty="0"/>
              <a:t>Compute Rack</a:t>
            </a:r>
          </a:p>
          <a:p>
            <a:r>
              <a:rPr lang="en-US" sz="3199" dirty="0"/>
              <a:t>2 “Side by Side” Servers</a:t>
            </a:r>
          </a:p>
        </p:txBody>
      </p:sp>
      <p:cxnSp>
        <p:nvCxnSpPr>
          <p:cNvPr id="8" name="Straight Arrow Connector 7"/>
          <p:cNvCxnSpPr>
            <a:stCxn id="6" idx="1"/>
          </p:cNvCxnSpPr>
          <p:nvPr/>
        </p:nvCxnSpPr>
        <p:spPr>
          <a:xfrm flipH="1">
            <a:off x="2945636" y="1014071"/>
            <a:ext cx="1422026" cy="2057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55074" y="704875"/>
            <a:ext cx="812588" cy="5910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9294" y="1000416"/>
            <a:ext cx="2794355" cy="584647"/>
          </a:xfrm>
          <a:prstGeom prst="rect">
            <a:avLst/>
          </a:prstGeom>
          <a:noFill/>
        </p:spPr>
        <p:txBody>
          <a:bodyPr wrap="none" rtlCol="0">
            <a:spAutoFit/>
          </a:bodyPr>
          <a:lstStyle/>
          <a:p>
            <a:r>
              <a:rPr lang="en-US" sz="3199" dirty="0">
                <a:solidFill>
                  <a:schemeClr val="bg1"/>
                </a:solidFill>
              </a:rPr>
              <a:t>Disk Sled Rack</a:t>
            </a:r>
          </a:p>
        </p:txBody>
      </p:sp>
      <p:cxnSp>
        <p:nvCxnSpPr>
          <p:cNvPr id="14" name="Straight Arrow Connector 13"/>
          <p:cNvCxnSpPr/>
          <p:nvPr/>
        </p:nvCxnSpPr>
        <p:spPr>
          <a:xfrm flipH="1">
            <a:off x="4570811" y="1185035"/>
            <a:ext cx="388484" cy="33946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7868" y="367898"/>
            <a:ext cx="2794355" cy="584647"/>
          </a:xfrm>
          <a:prstGeom prst="rect">
            <a:avLst/>
          </a:prstGeom>
          <a:noFill/>
        </p:spPr>
        <p:txBody>
          <a:bodyPr wrap="none" rtlCol="0">
            <a:spAutoFit/>
          </a:bodyPr>
          <a:lstStyle/>
          <a:p>
            <a:r>
              <a:rPr lang="en-US" sz="3199" dirty="0">
                <a:solidFill>
                  <a:schemeClr val="bg1"/>
                </a:solidFill>
              </a:rPr>
              <a:t>Disk Sled Rack</a:t>
            </a:r>
          </a:p>
        </p:txBody>
      </p:sp>
      <p:cxnSp>
        <p:nvCxnSpPr>
          <p:cNvPr id="20" name="Straight Arrow Connector 19"/>
          <p:cNvCxnSpPr/>
          <p:nvPr/>
        </p:nvCxnSpPr>
        <p:spPr>
          <a:xfrm>
            <a:off x="1516644" y="704876"/>
            <a:ext cx="220333" cy="509194"/>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298538" y="1046571"/>
            <a:ext cx="4070153" cy="1076961"/>
          </a:xfrm>
          <a:prstGeom prst="rect">
            <a:avLst/>
          </a:prstGeom>
          <a:solidFill>
            <a:schemeClr val="bg2">
              <a:lumMod val="90000"/>
            </a:schemeClr>
          </a:solidFill>
        </p:spPr>
        <p:txBody>
          <a:bodyPr wrap="none" rtlCol="0">
            <a:spAutoFit/>
          </a:bodyPr>
          <a:lstStyle/>
          <a:p>
            <a:r>
              <a:rPr lang="en-US" sz="3199" dirty="0"/>
              <a:t>On the truck</a:t>
            </a:r>
          </a:p>
          <a:p>
            <a:r>
              <a:rPr lang="en-US" sz="3199" dirty="0"/>
              <a:t>At DELL’s Austin Plant</a:t>
            </a:r>
          </a:p>
        </p:txBody>
      </p:sp>
    </p:spTree>
    <p:extLst>
      <p:ext uri="{BB962C8B-B14F-4D97-AF65-F5344CB8AC3E}">
        <p14:creationId xmlns:p14="http://schemas.microsoft.com/office/powerpoint/2010/main" val="120458108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pic>
        <p:nvPicPr>
          <p:cNvPr id="3" name="Picture 2"/>
          <p:cNvPicPr>
            <a:picLocks noChangeAspect="1"/>
          </p:cNvPicPr>
          <p:nvPr/>
        </p:nvPicPr>
        <p:blipFill>
          <a:blip r:embed="rId6"/>
          <a:stretch>
            <a:fillRect/>
          </a:stretch>
        </p:blipFill>
        <p:spPr>
          <a:xfrm>
            <a:off x="550088" y="332943"/>
            <a:ext cx="11088647" cy="6192114"/>
          </a:xfrm>
          <a:prstGeom prst="rect">
            <a:avLst/>
          </a:prstGeom>
        </p:spPr>
      </p:pic>
    </p:spTree>
    <p:extLst>
      <p:ext uri="{BB962C8B-B14F-4D97-AF65-F5344CB8AC3E}">
        <p14:creationId xmlns:p14="http://schemas.microsoft.com/office/powerpoint/2010/main" val="38575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wr7q.4iZjkOgIWH6Uw8B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www.w3.org/XML/1998/namespace"/>
    <ds:schemaRef ds:uri="230e9df3-be65-4c73-a93b-d1236ebd677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4424</TotalTime>
  <Words>3570</Words>
  <Application>Microsoft Office PowerPoint</Application>
  <PresentationFormat>Custom</PresentationFormat>
  <Paragraphs>661</Paragraphs>
  <Slides>56</Slides>
  <Notes>31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0" baseType="lpstr">
      <vt:lpstr>微软雅黑</vt:lpstr>
      <vt:lpstr>Segoe Semibold</vt:lpstr>
      <vt:lpstr>宋体</vt:lpstr>
      <vt:lpstr>ヒラギノ角ゴ Pro W3</vt:lpstr>
      <vt:lpstr>Arial</vt:lpstr>
      <vt:lpstr>Arial Bold</vt:lpstr>
      <vt:lpstr>Calibri</vt:lpstr>
      <vt:lpstr>Candara</vt:lpstr>
      <vt:lpstr>Segoe UI</vt:lpstr>
      <vt:lpstr>Segoe UI Light</vt:lpstr>
      <vt:lpstr>Verdana</vt:lpstr>
      <vt:lpstr>Wingdings</vt:lpstr>
      <vt:lpstr>MS1444_Windows Azure Template 16x9_r08b</vt:lpstr>
      <vt:lpstr>think-cell Slide</vt:lpstr>
      <vt:lpstr>WRF in the Cloud: An introduction to Big Compute on Windows Azure </vt:lpstr>
      <vt:lpstr>Agenda</vt:lpstr>
      <vt:lpstr>PowerPoint Presentation</vt:lpstr>
      <vt:lpstr>Cloud Computing</vt:lpstr>
      <vt:lpstr>Global Footprint</vt:lpstr>
      <vt:lpstr>PowerPoint Presentation</vt:lpstr>
      <vt:lpstr>PowerPoint Presentation</vt:lpstr>
      <vt:lpstr>PowerPoint Presentation</vt:lpstr>
      <vt:lpstr>Windows Azure</vt:lpstr>
      <vt:lpstr>Datacenter Network Architecture</vt:lpstr>
      <vt:lpstr>Why Cloud Computing?</vt:lpstr>
      <vt:lpstr>Big Data</vt:lpstr>
      <vt:lpstr>PowerPoint Presentation</vt:lpstr>
      <vt:lpstr>Compute and Optimizations</vt:lpstr>
      <vt:lpstr>Devices: Internet and Internet of things</vt:lpstr>
      <vt:lpstr>Collecting data above the cloud</vt:lpstr>
      <vt:lpstr>Collective Intelligence and Predictive analysis</vt:lpstr>
      <vt:lpstr>PowerPoint Presentation</vt:lpstr>
      <vt:lpstr>Linux Offering</vt:lpstr>
      <vt:lpstr>PowerPoint Presentation</vt:lpstr>
      <vt:lpstr>PowerPoint Presentation</vt:lpstr>
      <vt:lpstr>PowerPoint Presentation</vt:lpstr>
      <vt:lpstr>Windows Azure High Performance SKU</vt:lpstr>
      <vt:lpstr>PowerPoint Presentation</vt:lpstr>
      <vt:lpstr>HDFS on Azure: Tale of two File Systems</vt:lpstr>
      <vt:lpstr>A few Demos</vt:lpstr>
      <vt:lpstr>Demo: Weather Forecast as a Service</vt:lpstr>
      <vt:lpstr>Weather Forecast  Computation  as a Service </vt:lpstr>
      <vt:lpstr>PowerPoint Presentation</vt:lpstr>
      <vt:lpstr>WRF Service Architecture</vt:lpstr>
      <vt:lpstr>PowerPoint Presentation</vt:lpstr>
      <vt:lpstr>PowerPoint Presentation</vt:lpstr>
      <vt:lpstr>PowerPoint Presentation</vt:lpstr>
      <vt:lpstr>PowerPoint Presentation</vt:lpstr>
      <vt:lpstr>PowerPoint Presentation</vt:lpstr>
      <vt:lpstr>HeatMap: 5 Compute Nodes running at 100%</vt:lpstr>
      <vt:lpstr>Heat Map: Scaling to 96 cores</vt:lpstr>
      <vt:lpstr>PowerPoint Presentation</vt:lpstr>
      <vt:lpstr>PowerPoint Presentation</vt:lpstr>
      <vt:lpstr>Processing Steps</vt:lpstr>
      <vt:lpstr>Pre-Processing</vt:lpstr>
      <vt:lpstr>Process steps for Bing Map overlay</vt:lpstr>
      <vt:lpstr>Demo:   Interactive computing and data analysis with IPython Notebook</vt:lpstr>
      <vt:lpstr>PowerPoint Presentation</vt:lpstr>
      <vt:lpstr>PowerPoint Presentation</vt:lpstr>
      <vt:lpstr>PowerPoint Presentation</vt:lpstr>
      <vt:lpstr>PowerPoint Presentation</vt:lpstr>
      <vt:lpstr>PowerPoint Presentation</vt:lpstr>
      <vt:lpstr>PowerPoint Presentation</vt:lpstr>
      <vt:lpstr>Resources</vt:lpstr>
      <vt:lpstr>Windows HPC Server Burst</vt:lpstr>
      <vt:lpstr>PowerPoint Presentation</vt:lpstr>
      <vt:lpstr>AzureMODIS – Computing Evapotranspiration (ETP) Catharine van Ingen (MSR), Jie Li, Marty Humphrey (UVA), Youngryel Ryu (UCB),  Deb Agarwal (BWC/LBL), Keith Jackson (BL), Jay Borenstein (Stanford) , Team SICT: Vlad Andrei, Klaus Ganser,  Samir Selman, Nandita Prabhu (Stanford), Team Nimbus: David Li, Sudarshan Rangarajan, Shantanu Kurhekar, Riddhi Mittal (Stanford)</vt:lpstr>
      <vt:lpstr>PowerPoint Presentation</vt:lpstr>
      <vt:lpstr>Resources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and Hadoop on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437</cp:revision>
  <cp:lastPrinted>2011-10-11T14:25:22Z</cp:lastPrinted>
  <dcterms:created xsi:type="dcterms:W3CDTF">2011-03-29T16:07:22Z</dcterms:created>
  <dcterms:modified xsi:type="dcterms:W3CDTF">2013-10-11T23:33:43Z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